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19"/>
  </p:handoutMasterIdLst>
  <p:sldIdLst>
    <p:sldId id="256" r:id="rId2"/>
    <p:sldId id="267" r:id="rId3"/>
    <p:sldId id="257" r:id="rId4"/>
    <p:sldId id="272" r:id="rId5"/>
    <p:sldId id="271" r:id="rId6"/>
    <p:sldId id="273" r:id="rId7"/>
    <p:sldId id="278" r:id="rId8"/>
    <p:sldId id="285" r:id="rId9"/>
    <p:sldId id="276" r:id="rId10"/>
    <p:sldId id="284" r:id="rId11"/>
    <p:sldId id="277" r:id="rId12"/>
    <p:sldId id="274" r:id="rId13"/>
    <p:sldId id="286" r:id="rId14"/>
    <p:sldId id="287" r:id="rId15"/>
    <p:sldId id="283" r:id="rId16"/>
    <p:sldId id="282" r:id="rId17"/>
    <p:sldId id="268" r:id="rId1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7DCBBB7-882B-486B-B71B-EBBAF7EC775E}">
          <p14:sldIdLst>
            <p14:sldId id="256"/>
            <p14:sldId id="267"/>
            <p14:sldId id="257"/>
            <p14:sldId id="272"/>
            <p14:sldId id="271"/>
            <p14:sldId id="273"/>
            <p14:sldId id="278"/>
            <p14:sldId id="285"/>
            <p14:sldId id="276"/>
            <p14:sldId id="284"/>
            <p14:sldId id="277"/>
            <p14:sldId id="274"/>
            <p14:sldId id="286"/>
            <p14:sldId id="287"/>
            <p14:sldId id="283"/>
            <p14:sldId id="282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6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51E5-71F3-4ADF-9C87-0C6AB3D7BB98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15FEE-50EB-4242-90B8-DE98270E0B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563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42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83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05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340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19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660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67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2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46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39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05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52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0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7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2508-2827-41A0-AD7C-0CB9A9871DA7}" type="datetimeFigureOut">
              <a:rPr lang="cs-CZ" smtClean="0"/>
              <a:t>17. 5. 2023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1C5C67-F741-4EF8-B415-C5E96666F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48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text, interiér&#10;&#10;Popis byl vytvořen automaticky">
            <a:extLst>
              <a:ext uri="{FF2B5EF4-FFF2-40B4-BE49-F238E27FC236}">
                <a16:creationId xmlns:a16="http://schemas.microsoft.com/office/drawing/2014/main" id="{AD3A71A6-BB4F-4166-9C1D-598976736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r="-1" b="-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948AE52C-AD58-4D7E-BBEC-741EA69A9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8" name="Parallelogram 97">
            <a:extLst>
              <a:ext uri="{FF2B5EF4-FFF2-40B4-BE49-F238E27FC236}">
                <a16:creationId xmlns:a16="http://schemas.microsoft.com/office/drawing/2014/main" id="{EB3158C7-B011-4D27-BC9D-27EA5BE0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295AA18-FA8B-4B5D-9477-7F5F512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E377175-C211-4D7B-89F7-92406DBD7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23">
            <a:extLst>
              <a:ext uri="{FF2B5EF4-FFF2-40B4-BE49-F238E27FC236}">
                <a16:creationId xmlns:a16="http://schemas.microsoft.com/office/drawing/2014/main" id="{40EA1C2A-B332-4211-8479-EA99BC303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" name="Rectangle 25">
            <a:extLst>
              <a:ext uri="{FF2B5EF4-FFF2-40B4-BE49-F238E27FC236}">
                <a16:creationId xmlns:a16="http://schemas.microsoft.com/office/drawing/2014/main" id="{24A97CC0-C913-4A9C-B6E8-755C7D15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9DFA36DF-98BD-46D3-A75B-97154DB4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EAEA32-1B95-400D-946D-459B00FB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5474" y="1894833"/>
            <a:ext cx="7403122" cy="187319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4000" dirty="0"/>
              <a:t>Zákonná provázanost </a:t>
            </a:r>
            <a:br>
              <a:rPr lang="cs-CZ" sz="4000" dirty="0"/>
            </a:br>
            <a:r>
              <a:rPr lang="cs-CZ" sz="4000" dirty="0"/>
              <a:t>mezi </a:t>
            </a:r>
            <a:br>
              <a:rPr lang="cs-CZ" sz="4000" dirty="0"/>
            </a:br>
            <a:r>
              <a:rPr lang="cs-CZ" sz="4000" dirty="0"/>
              <a:t>obcí a obchodní korporací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8646CB-2AED-4C8E-B6A8-EA2C2F1B1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6879" y="3854636"/>
            <a:ext cx="4573037" cy="1096899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Mgr. Martin Nehyba</a:t>
            </a:r>
          </a:p>
        </p:txBody>
      </p:sp>
      <p:sp>
        <p:nvSpPr>
          <p:cNvPr id="110" name="Rectangle 27">
            <a:extLst>
              <a:ext uri="{FF2B5EF4-FFF2-40B4-BE49-F238E27FC236}">
                <a16:creationId xmlns:a16="http://schemas.microsoft.com/office/drawing/2014/main" id="{D1D22F90-51DE-40F7-96EE-8E9894DF0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Rectangle 28">
            <a:extLst>
              <a:ext uri="{FF2B5EF4-FFF2-40B4-BE49-F238E27FC236}">
                <a16:creationId xmlns:a16="http://schemas.microsoft.com/office/drawing/2014/main" id="{F45D120E-4F36-4767-98FA-949993B8E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" name="Rectangle 29">
            <a:extLst>
              <a:ext uri="{FF2B5EF4-FFF2-40B4-BE49-F238E27FC236}">
                <a16:creationId xmlns:a16="http://schemas.microsoft.com/office/drawing/2014/main" id="{B541A2F0-1EDC-4D03-94AC-35BC742CE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08CE2AE4-51CC-4060-8818-423BB07BF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Obrázek 17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88FA6390-8465-42FA-A0D4-110D236A2A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9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619" y="241844"/>
            <a:ext cx="9319520" cy="9638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Ručení obce za závazky jiných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818" y="975946"/>
            <a:ext cx="11080081" cy="5820508"/>
          </a:xfrm>
        </p:spPr>
        <p:txBody>
          <a:bodyPr>
            <a:normAutofit/>
          </a:bodyPr>
          <a:lstStyle/>
          <a:p>
            <a:pPr algn="just"/>
            <a:r>
              <a:rPr lang="cs-CZ" sz="1900" dirty="0">
                <a:solidFill>
                  <a:schemeClr val="tx1"/>
                </a:solidFill>
              </a:rPr>
              <a:t>§ 38 odst. 3 ZO:</a:t>
            </a:r>
          </a:p>
          <a:p>
            <a:pPr algn="just"/>
            <a:r>
              <a:rPr lang="cs-CZ" sz="1900" i="1" dirty="0">
                <a:solidFill>
                  <a:schemeClr val="tx1"/>
                </a:solidFill>
              </a:rPr>
              <a:t>„(3) Obec </a:t>
            </a:r>
            <a:r>
              <a:rPr lang="cs-CZ" sz="1900" b="1" i="1" dirty="0">
                <a:solidFill>
                  <a:srgbClr val="FF0000"/>
                </a:solidFill>
              </a:rPr>
              <a:t>nesmí ručit </a:t>
            </a:r>
            <a:r>
              <a:rPr lang="cs-CZ" sz="1900" i="1" dirty="0">
                <a:solidFill>
                  <a:schemeClr val="tx1"/>
                </a:solidFill>
              </a:rPr>
              <a:t>za závazky fyzických osob a </a:t>
            </a:r>
            <a:r>
              <a:rPr lang="cs-CZ" sz="1900" b="1" i="1" dirty="0">
                <a:solidFill>
                  <a:schemeClr val="tx1"/>
                </a:solidFill>
              </a:rPr>
              <a:t>právnických osob </a:t>
            </a:r>
            <a:r>
              <a:rPr lang="cs-CZ" sz="1900" b="1" i="1" dirty="0">
                <a:solidFill>
                  <a:srgbClr val="FF0000"/>
                </a:solidFill>
              </a:rPr>
              <a:t>vyjma</a:t>
            </a:r>
            <a:r>
              <a:rPr lang="cs-CZ" sz="1900" b="1" i="1" dirty="0">
                <a:solidFill>
                  <a:schemeClr val="tx1"/>
                </a:solidFill>
              </a:rPr>
              <a:t>: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a) závazků vyplývajících ze smlouvy o úvěru, jsou-li peněžní prostředky určeny pro investici uskutečňovanou s finanční podporou ze státního rozpočtu, státních fondů nebo národního fondu,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b) závazků vyplývajících ze smlouvy o úvěru, jsou-li peněžní prostředky určeny pro investici do obcí vlastněných nemovitostí,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c) těch, jejichž </a:t>
            </a:r>
            <a:r>
              <a:rPr lang="cs-CZ" sz="1700" i="1" u="sng" dirty="0">
                <a:solidFill>
                  <a:srgbClr val="7030A0"/>
                </a:solidFill>
              </a:rPr>
              <a:t>zřizovatelem</a:t>
            </a:r>
            <a:r>
              <a:rPr lang="cs-CZ" sz="1700" i="1" dirty="0">
                <a:solidFill>
                  <a:schemeClr val="tx1"/>
                </a:solidFill>
              </a:rPr>
              <a:t> je obec, kraj nebo stát,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d) těch, v nichž </a:t>
            </a:r>
            <a:r>
              <a:rPr lang="cs-CZ" sz="1700" i="1" dirty="0">
                <a:solidFill>
                  <a:srgbClr val="FF0000"/>
                </a:solidFill>
              </a:rPr>
              <a:t>míra účasti jí samé nebo spolu s jinou obcí nebo obcemi, krajem nebo kraji nebo státem přesahuje 50 %,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e) bytových družstev,</a:t>
            </a:r>
          </a:p>
          <a:p>
            <a:pPr lvl="1" algn="just"/>
            <a:r>
              <a:rPr lang="cs-CZ" sz="1700" i="1" dirty="0">
                <a:solidFill>
                  <a:schemeClr val="tx1"/>
                </a:solidFill>
              </a:rPr>
              <a:t>f) honebních společenstev.“                 =</a:t>
            </a:r>
            <a:r>
              <a:rPr lang="en-US" sz="1700" dirty="0">
                <a:solidFill>
                  <a:schemeClr val="tx1"/>
                </a:solidFill>
              </a:rPr>
              <a:t>&gt;</a:t>
            </a:r>
            <a:r>
              <a:rPr lang="cs-CZ" sz="1700" dirty="0">
                <a:solidFill>
                  <a:schemeClr val="tx1"/>
                </a:solidFill>
              </a:rPr>
              <a:t> v případě porušení absolutní neplatnost (§ 38 odst. 4 ZO)</a:t>
            </a:r>
            <a:endParaRPr lang="cs-CZ" sz="1700" i="1" dirty="0">
              <a:solidFill>
                <a:schemeClr val="tx1"/>
              </a:solidFill>
            </a:endParaRPr>
          </a:p>
          <a:p>
            <a:pPr algn="just"/>
            <a:r>
              <a:rPr lang="cs-CZ" sz="1900" dirty="0">
                <a:solidFill>
                  <a:schemeClr val="tx1"/>
                </a:solidFill>
              </a:rPr>
              <a:t>§ 23 odst. 1 písm. b) zákona č. 250/2000 Sb., o rozpočtových pravidlech územních rozpočtů: Územní samosprávný celek může </a:t>
            </a:r>
            <a:r>
              <a:rPr lang="cs-CZ" sz="1900" b="1" u="sng" dirty="0">
                <a:solidFill>
                  <a:srgbClr val="7030A0"/>
                </a:solidFill>
              </a:rPr>
              <a:t>zřizovat</a:t>
            </a:r>
            <a:r>
              <a:rPr lang="cs-CZ" sz="1900" b="1" dirty="0">
                <a:solidFill>
                  <a:srgbClr val="7030A0"/>
                </a:solidFill>
              </a:rPr>
              <a:t> </a:t>
            </a:r>
            <a:r>
              <a:rPr lang="cs-CZ" sz="1900" b="1" dirty="0">
                <a:solidFill>
                  <a:srgbClr val="00B050"/>
                </a:solidFill>
              </a:rPr>
              <a:t>(X zakládat)</a:t>
            </a:r>
            <a:r>
              <a:rPr lang="cs-CZ" sz="1900" b="1" i="1" dirty="0">
                <a:solidFill>
                  <a:schemeClr val="tx1"/>
                </a:solidFill>
              </a:rPr>
              <a:t>:</a:t>
            </a:r>
          </a:p>
          <a:p>
            <a:pPr lvl="1" algn="just"/>
            <a:r>
              <a:rPr lang="cs-CZ" sz="1700" b="1" dirty="0">
                <a:solidFill>
                  <a:schemeClr val="tx1"/>
                </a:solidFill>
              </a:rPr>
              <a:t>příspěvkové organizace </a:t>
            </a:r>
            <a:r>
              <a:rPr lang="cs-CZ" sz="1700" dirty="0">
                <a:solidFill>
                  <a:schemeClr val="tx1"/>
                </a:solidFill>
              </a:rPr>
              <a:t>jako právnické osoby, které zpravidla ve své činnosti nevytvářejí zisk,</a:t>
            </a:r>
          </a:p>
          <a:p>
            <a:pPr lvl="1" algn="just"/>
            <a:r>
              <a:rPr lang="cs-CZ" sz="1700" b="1" dirty="0">
                <a:solidFill>
                  <a:schemeClr val="tx1"/>
                </a:solidFill>
              </a:rPr>
              <a:t>školské právnické osoby,</a:t>
            </a:r>
          </a:p>
          <a:p>
            <a:pPr lvl="1" algn="just"/>
            <a:r>
              <a:rPr lang="cs-CZ" sz="1700" b="1" dirty="0">
                <a:solidFill>
                  <a:schemeClr val="tx1"/>
                </a:solidFill>
              </a:rPr>
              <a:t>veřejné výzkumné instituce</a:t>
            </a:r>
            <a:r>
              <a:rPr lang="cs-CZ" sz="1700" b="1" i="1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cs-CZ" sz="2000" dirty="0">
              <a:solidFill>
                <a:srgbClr val="0000E6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0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140" y="177551"/>
            <a:ext cx="9196428" cy="9638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Pravidla zveřejňování záměru obce disponovat s nemovitou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84" y="1392488"/>
            <a:ext cx="10837332" cy="54655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§ 39 odst. 1, 2 a 3 ZO:</a:t>
            </a:r>
          </a:p>
          <a:p>
            <a:pPr algn="just"/>
            <a:r>
              <a:rPr lang="cs-CZ" sz="2200" i="1" dirty="0">
                <a:solidFill>
                  <a:schemeClr val="tx1"/>
                </a:solidFill>
              </a:rPr>
              <a:t>„(1) Záměr obce </a:t>
            </a:r>
            <a:r>
              <a:rPr lang="cs-CZ" sz="2200" b="1" i="1" dirty="0">
                <a:solidFill>
                  <a:srgbClr val="FF0000"/>
                </a:solidFill>
              </a:rPr>
              <a:t>prodat, směnit, darovat, pronajmout, propachtovat nebo vypůjčit </a:t>
            </a:r>
            <a:r>
              <a:rPr lang="cs-CZ" sz="2200" b="1" i="1" u="sng" dirty="0">
                <a:solidFill>
                  <a:srgbClr val="FF0000"/>
                </a:solidFill>
              </a:rPr>
              <a:t>hmotnou nemovitou věc nebo právo stavby</a:t>
            </a:r>
            <a:r>
              <a:rPr lang="cs-CZ" sz="2200" b="1" i="1" dirty="0">
                <a:solidFill>
                  <a:srgbClr val="FF0000"/>
                </a:solidFill>
              </a:rPr>
              <a:t> </a:t>
            </a:r>
            <a:r>
              <a:rPr lang="cs-CZ" sz="2200" i="1" dirty="0">
                <a:solidFill>
                  <a:srgbClr val="FF0000"/>
                </a:solidFill>
              </a:rPr>
              <a:t>anebo je přenechat jako výprosu</a:t>
            </a:r>
            <a:r>
              <a:rPr lang="cs-CZ" sz="2200" i="1" dirty="0">
                <a:solidFill>
                  <a:schemeClr val="tx1"/>
                </a:solidFill>
              </a:rPr>
              <a:t> a záměr obce smluvně zřídit právo stavby k pozemku ve vlastnictví obce obec </a:t>
            </a:r>
            <a:r>
              <a:rPr lang="cs-CZ" sz="2200" b="1" i="1" dirty="0">
                <a:solidFill>
                  <a:schemeClr val="tx1"/>
                </a:solidFill>
              </a:rPr>
              <a:t>zveřejní po dobu nejméně 15 dnů </a:t>
            </a:r>
            <a:r>
              <a:rPr lang="cs-CZ" sz="2200" i="1" dirty="0">
                <a:solidFill>
                  <a:schemeClr val="tx1"/>
                </a:solidFill>
              </a:rPr>
              <a:t>před rozhodnutím v příslušném orgánu obce vyvěšením na úřední desce obecního úřadu, </a:t>
            </a:r>
            <a:r>
              <a:rPr lang="cs-CZ" sz="2200" b="1" i="1" dirty="0">
                <a:solidFill>
                  <a:schemeClr val="tx1"/>
                </a:solidFill>
              </a:rPr>
              <a:t>aby se k němu mohli zájemci vyjádřit a předložit své nabídky</a:t>
            </a:r>
            <a:r>
              <a:rPr lang="cs-CZ" sz="2200" i="1" dirty="0">
                <a:solidFill>
                  <a:schemeClr val="tx1"/>
                </a:solidFill>
              </a:rPr>
              <a:t>. Záměr může obec též zveřejnit způsobem v místě obvyklým. Pokud obec záměr nezveřejní, je právní jednání neplatné.</a:t>
            </a:r>
          </a:p>
          <a:p>
            <a:pPr algn="just"/>
            <a:r>
              <a:rPr lang="cs-CZ" sz="2200" i="1" dirty="0">
                <a:solidFill>
                  <a:schemeClr val="tx1"/>
                </a:solidFill>
              </a:rPr>
              <a:t>(2) Při úplatném převodu majetku se </a:t>
            </a:r>
            <a:r>
              <a:rPr lang="cs-CZ" sz="2200" b="1" i="1" dirty="0">
                <a:solidFill>
                  <a:schemeClr val="tx1"/>
                </a:solidFill>
              </a:rPr>
              <a:t>cena</a:t>
            </a:r>
            <a:r>
              <a:rPr lang="cs-CZ" sz="2200" i="1" dirty="0">
                <a:solidFill>
                  <a:schemeClr val="tx1"/>
                </a:solidFill>
              </a:rPr>
              <a:t> sjednává zpravidla ve výši, která je v daném místě a čase </a:t>
            </a:r>
            <a:r>
              <a:rPr lang="cs-CZ" sz="2200" b="1" i="1" dirty="0">
                <a:solidFill>
                  <a:schemeClr val="tx1"/>
                </a:solidFill>
              </a:rPr>
              <a:t>obvyklá</a:t>
            </a:r>
            <a:r>
              <a:rPr lang="cs-CZ" sz="2200" i="1" dirty="0">
                <a:solidFill>
                  <a:schemeClr val="tx1"/>
                </a:solidFill>
              </a:rPr>
              <a:t>, nejde-li o cenu regulovanou státem. Odchylka od ceny obvyklé musí být zdůvodněna, jde-li o cenu nižší než obvyklou. Není-li odchylka od ceny obvyklé zdůvodněna, je právní jednání neplatné.</a:t>
            </a:r>
          </a:p>
          <a:p>
            <a:pPr algn="just"/>
            <a:r>
              <a:rPr lang="cs-CZ" sz="2200" i="1" dirty="0">
                <a:solidFill>
                  <a:schemeClr val="tx1"/>
                </a:solidFill>
              </a:rPr>
              <a:t>(3) Ustanovení odstavce 1 se </a:t>
            </a:r>
            <a:r>
              <a:rPr lang="cs-CZ" sz="2200" b="1" i="1" dirty="0">
                <a:solidFill>
                  <a:srgbClr val="FF0000"/>
                </a:solidFill>
              </a:rPr>
              <a:t>nepoužije</a:t>
            </a:r>
            <a:r>
              <a:rPr lang="cs-CZ" sz="2200" i="1" dirty="0">
                <a:solidFill>
                  <a:schemeClr val="tx1"/>
                </a:solidFill>
              </a:rPr>
              <a:t>, … </a:t>
            </a:r>
            <a:r>
              <a:rPr lang="cs-CZ" sz="2200" b="1" i="1" dirty="0">
                <a:solidFill>
                  <a:schemeClr val="tx1"/>
                </a:solidFill>
              </a:rPr>
              <a:t>jde-li</a:t>
            </a:r>
            <a:r>
              <a:rPr lang="cs-CZ" sz="2200" i="1" dirty="0">
                <a:solidFill>
                  <a:schemeClr val="tx1"/>
                </a:solidFill>
              </a:rPr>
              <a:t> o </a:t>
            </a:r>
            <a:r>
              <a:rPr lang="cs-CZ" sz="2200" b="1" i="1" dirty="0">
                <a:solidFill>
                  <a:srgbClr val="FF0000"/>
                </a:solidFill>
              </a:rPr>
              <a:t>pronájem, pacht, výprosu nebo výpůjčku </a:t>
            </a:r>
            <a:r>
              <a:rPr lang="cs-CZ" sz="2200" b="1" i="1" dirty="0">
                <a:solidFill>
                  <a:srgbClr val="00B050"/>
                </a:solidFill>
              </a:rPr>
              <a:t>právnické osobě zřízené nebo založené obcí nebo právnické osobě, kterou obec ovládá.</a:t>
            </a:r>
            <a:r>
              <a:rPr lang="cs-CZ" sz="2200" i="1" dirty="0">
                <a:solidFill>
                  <a:srgbClr val="00B050"/>
                </a:solidFill>
              </a:rPr>
              <a:t>“</a:t>
            </a:r>
          </a:p>
          <a:p>
            <a:pPr algn="just"/>
            <a:endParaRPr lang="cs-CZ" sz="2200" dirty="0">
              <a:solidFill>
                <a:srgbClr val="0000E6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3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2" y="0"/>
            <a:ext cx="11046883" cy="9566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Péče řádného hospodáře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07" y="581026"/>
            <a:ext cx="10976644" cy="6276974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§ 159 odst. 1 OZ: </a:t>
            </a:r>
            <a:r>
              <a:rPr lang="cs-CZ" sz="2200" i="1" dirty="0">
                <a:solidFill>
                  <a:schemeClr val="tx1"/>
                </a:solidFill>
              </a:rPr>
              <a:t>„(1) Kdo přijme </a:t>
            </a:r>
            <a:r>
              <a:rPr lang="cs-CZ" sz="2200" i="1" dirty="0">
                <a:solidFill>
                  <a:srgbClr val="00B050"/>
                </a:solidFill>
              </a:rPr>
              <a:t>funkci člena voleného orgánu</a:t>
            </a:r>
            <a:r>
              <a:rPr lang="cs-CZ" sz="2200" i="1" dirty="0">
                <a:solidFill>
                  <a:schemeClr val="tx1"/>
                </a:solidFill>
              </a:rPr>
              <a:t>, </a:t>
            </a:r>
            <a:r>
              <a:rPr lang="cs-CZ" sz="2200" b="1" i="1" dirty="0">
                <a:solidFill>
                  <a:schemeClr val="tx1"/>
                </a:solidFill>
              </a:rPr>
              <a:t>zavazuje se, že ji bude vykonávat s nezbytnou loajalitou i s potřebnými znalostmi </a:t>
            </a:r>
            <a:r>
              <a:rPr lang="cs-CZ" sz="2200" i="1" dirty="0">
                <a:solidFill>
                  <a:schemeClr val="tx1"/>
                </a:solidFill>
              </a:rPr>
              <a:t>a </a:t>
            </a:r>
            <a:r>
              <a:rPr lang="cs-CZ" sz="2200" b="1" i="1" dirty="0">
                <a:solidFill>
                  <a:schemeClr val="tx1"/>
                </a:solidFill>
              </a:rPr>
              <a:t>pečlivostí</a:t>
            </a:r>
            <a:r>
              <a:rPr lang="cs-CZ" sz="2200" i="1" dirty="0">
                <a:solidFill>
                  <a:schemeClr val="tx1"/>
                </a:solidFill>
              </a:rPr>
              <a:t>. Má se za to, že jedná nedbale, kdo není této </a:t>
            </a:r>
            <a:r>
              <a:rPr lang="cs-CZ" sz="2200" b="1" i="1" dirty="0">
                <a:solidFill>
                  <a:srgbClr val="FF0000"/>
                </a:solidFill>
              </a:rPr>
              <a:t>péče řádného hospodáře schopen</a:t>
            </a:r>
            <a:r>
              <a:rPr lang="cs-CZ" sz="2200" i="1" dirty="0">
                <a:solidFill>
                  <a:srgbClr val="FF0000"/>
                </a:solidFill>
              </a:rPr>
              <a:t>,</a:t>
            </a:r>
            <a:r>
              <a:rPr lang="cs-CZ" sz="2200" i="1" dirty="0">
                <a:solidFill>
                  <a:schemeClr val="tx1"/>
                </a:solidFill>
              </a:rPr>
              <a:t> ač to musel zjistit při přijetí funkce nebo při jejím výkonu, a nevyvodí z toho pro sebe důsledky.“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§ 51 odst. 1 ZOK: </a:t>
            </a:r>
            <a:r>
              <a:rPr lang="cs-CZ" sz="2200" i="1" dirty="0">
                <a:solidFill>
                  <a:schemeClr val="tx1"/>
                </a:solidFill>
              </a:rPr>
              <a:t>„Pečlivě a s potřebnými znalostmi jedná ten, kdo mohl při podnikatelském rozhodování v dobré víře rozumně předpokládat, že jedná informovaně a v obhajitelném zájmu obchodní korporace; to neplatí, pokud takovéto rozhodování nebylo učiněno s nezbytnou loajalitou.“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§ 52 (1) ZOK </a:t>
            </a:r>
            <a:r>
              <a:rPr lang="cs-CZ" sz="2200" i="1" dirty="0">
                <a:solidFill>
                  <a:schemeClr val="tx1"/>
                </a:solidFill>
              </a:rPr>
              <a:t>„</a:t>
            </a:r>
            <a:r>
              <a:rPr lang="cs-CZ" sz="2200" b="1" i="1" dirty="0">
                <a:solidFill>
                  <a:schemeClr val="tx1"/>
                </a:solidFill>
              </a:rPr>
              <a:t>Při posouzení, </a:t>
            </a:r>
            <a:r>
              <a:rPr lang="cs-CZ" sz="2200" i="1" dirty="0">
                <a:solidFill>
                  <a:schemeClr val="tx1"/>
                </a:solidFill>
              </a:rPr>
              <a:t>zda člen voleného orgánu jednal s péčí řádného hospodáře, se vždy přihlédne k péči, kterou by </a:t>
            </a:r>
            <a:r>
              <a:rPr lang="cs-CZ" sz="2200" b="1" i="1" dirty="0">
                <a:solidFill>
                  <a:schemeClr val="tx1"/>
                </a:solidFill>
              </a:rPr>
              <a:t>v obdobné situaci vynaložila jiná rozumně pečlivá osoba,</a:t>
            </a:r>
            <a:r>
              <a:rPr lang="cs-CZ" sz="2200" i="1" dirty="0">
                <a:solidFill>
                  <a:schemeClr val="tx1"/>
                </a:solidFill>
              </a:rPr>
              <a:t> byla-li by v postavení člena obdobného orgánu obchodní korporace.“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povinnost při konkrétním rozhodování využít dostupné (skutkové i právní) informační zdroje a na jejich základě pečlivě zvážit možné výhody i nevýhody (rozpoznatelná rizika) podnikatelského rozhodnutí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člen vol. </a:t>
            </a:r>
            <a:r>
              <a:rPr lang="cs-CZ" sz="2200" dirty="0" err="1">
                <a:solidFill>
                  <a:schemeClr val="tx1"/>
                </a:solidFill>
              </a:rPr>
              <a:t>org</a:t>
            </a:r>
            <a:r>
              <a:rPr lang="cs-CZ" sz="2200" dirty="0">
                <a:solidFill>
                  <a:schemeClr val="tx1"/>
                </a:solidFill>
              </a:rPr>
              <a:t>. nenese odpovědnost za výsledek podnikání, posuzuje se, zda mu určité relevantní informace byly či při vynaložení příslušné péče mohly a měly být známy 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povinnost loajality = zákaz obohatit se na úkor společnosti</a:t>
            </a: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1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2" y="177551"/>
            <a:ext cx="11046883" cy="9566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Porušení péče řádného hospodáře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08" y="914400"/>
            <a:ext cx="10933641" cy="5943600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§ 159 odst. 1 a 3 OZ: </a:t>
            </a:r>
            <a:r>
              <a:rPr lang="cs-CZ" sz="2200" i="1" dirty="0">
                <a:solidFill>
                  <a:schemeClr val="tx1"/>
                </a:solidFill>
              </a:rPr>
              <a:t>„(3) </a:t>
            </a:r>
            <a:r>
              <a:rPr lang="cs-CZ" sz="2200" b="1" i="1" dirty="0">
                <a:solidFill>
                  <a:schemeClr val="tx1"/>
                </a:solidFill>
              </a:rPr>
              <a:t>Nenahradil-li</a:t>
            </a:r>
            <a:r>
              <a:rPr lang="cs-CZ" sz="2200" i="1" dirty="0">
                <a:solidFill>
                  <a:schemeClr val="tx1"/>
                </a:solidFill>
              </a:rPr>
              <a:t> člen voleného orgánu právnické osobě škodu, kterou jí </a:t>
            </a:r>
            <a:r>
              <a:rPr lang="cs-CZ" sz="2200" i="1" dirty="0">
                <a:solidFill>
                  <a:srgbClr val="FF0000"/>
                </a:solidFill>
              </a:rPr>
              <a:t>způsobil porušením povinnosti při výkonu funkce</a:t>
            </a:r>
            <a:r>
              <a:rPr lang="cs-CZ" sz="2200" i="1" dirty="0">
                <a:solidFill>
                  <a:schemeClr val="tx1"/>
                </a:solidFill>
              </a:rPr>
              <a:t>, ačkoli byl povinen škodu nahradit, </a:t>
            </a:r>
            <a:r>
              <a:rPr lang="cs-CZ" sz="2200" b="1" i="1" dirty="0">
                <a:solidFill>
                  <a:srgbClr val="00B050"/>
                </a:solidFill>
              </a:rPr>
              <a:t>ručí</a:t>
            </a:r>
            <a:r>
              <a:rPr lang="cs-CZ" sz="2200" b="1" i="1" dirty="0">
                <a:solidFill>
                  <a:schemeClr val="tx1"/>
                </a:solidFill>
              </a:rPr>
              <a:t> věřiteli právnické osoby za její dluh</a:t>
            </a:r>
            <a:r>
              <a:rPr lang="cs-CZ" sz="2200" i="1" dirty="0">
                <a:solidFill>
                  <a:schemeClr val="tx1"/>
                </a:solidFill>
              </a:rPr>
              <a:t> </a:t>
            </a:r>
            <a:r>
              <a:rPr lang="cs-CZ" sz="2200" b="1" i="1" dirty="0">
                <a:solidFill>
                  <a:srgbClr val="00B050"/>
                </a:solidFill>
              </a:rPr>
              <a:t>v rozsahu</a:t>
            </a:r>
            <a:r>
              <a:rPr lang="cs-CZ" sz="2200" i="1" dirty="0">
                <a:solidFill>
                  <a:schemeClr val="tx1"/>
                </a:solidFill>
              </a:rPr>
              <a:t>, v jakém škodu nenahradil, pokud se věřitel plnění na právnické osobě nemůže domoci.“</a:t>
            </a:r>
          </a:p>
          <a:p>
            <a:pPr lvl="1" algn="just"/>
            <a:r>
              <a:rPr lang="cs-CZ" sz="2200" dirty="0">
                <a:solidFill>
                  <a:schemeClr val="tx1"/>
                </a:solidFill>
              </a:rPr>
              <a:t>teprve v okamžiku, kdy člen voleného orgánu svou povinnost k náhradě škody nesplní, je založeno ručení členů voleného orgánu právnické osoby za její dluhy vůči třetím osobám v rozsahu nenahrazené škody.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§ 53 odst. 1 ZOK: </a:t>
            </a:r>
            <a:r>
              <a:rPr lang="cs-CZ" sz="2200" i="1" dirty="0">
                <a:solidFill>
                  <a:schemeClr val="tx1"/>
                </a:solidFill>
              </a:rPr>
              <a:t>„Osoba, která </a:t>
            </a:r>
            <a:r>
              <a:rPr lang="cs-CZ" sz="2200" b="1" i="1" dirty="0">
                <a:solidFill>
                  <a:schemeClr val="tx1"/>
                </a:solidFill>
              </a:rPr>
              <a:t>porušila</a:t>
            </a:r>
            <a:r>
              <a:rPr lang="cs-CZ" sz="2200" i="1" dirty="0">
                <a:solidFill>
                  <a:schemeClr val="tx1"/>
                </a:solidFill>
              </a:rPr>
              <a:t> povinnost péče řádného hospodáře, </a:t>
            </a:r>
            <a:r>
              <a:rPr lang="cs-CZ" sz="2200" b="1" i="1" dirty="0">
                <a:solidFill>
                  <a:schemeClr val="tx1"/>
                </a:solidFill>
              </a:rPr>
              <a:t>vydá obchodní korporaci prospěch</a:t>
            </a:r>
            <a:r>
              <a:rPr lang="cs-CZ" sz="2200" i="1" dirty="0">
                <a:solidFill>
                  <a:schemeClr val="tx1"/>
                </a:solidFill>
              </a:rPr>
              <a:t>, který v souvislosti s takovým svým jednáním získala. </a:t>
            </a:r>
            <a:r>
              <a:rPr lang="cs-CZ" sz="2200" b="1" i="1" dirty="0">
                <a:solidFill>
                  <a:schemeClr val="tx1"/>
                </a:solidFill>
              </a:rPr>
              <a:t>Není-li vydání prospěchu možné</a:t>
            </a:r>
            <a:r>
              <a:rPr lang="cs-CZ" sz="2200" i="1" dirty="0">
                <a:solidFill>
                  <a:schemeClr val="tx1"/>
                </a:solidFill>
              </a:rPr>
              <a:t>, </a:t>
            </a:r>
            <a:r>
              <a:rPr lang="cs-CZ" sz="2200" b="1" i="1" dirty="0">
                <a:solidFill>
                  <a:schemeClr val="tx1"/>
                </a:solidFill>
              </a:rPr>
              <a:t>nahradí</a:t>
            </a:r>
            <a:r>
              <a:rPr lang="cs-CZ" sz="2200" i="1" dirty="0">
                <a:solidFill>
                  <a:schemeClr val="tx1"/>
                </a:solidFill>
              </a:rPr>
              <a:t> ho povinná osoba obchodní korporaci </a:t>
            </a:r>
            <a:r>
              <a:rPr lang="cs-CZ" sz="2200" b="1" i="1" dirty="0">
                <a:solidFill>
                  <a:schemeClr val="tx1"/>
                </a:solidFill>
              </a:rPr>
              <a:t>v penězích</a:t>
            </a:r>
            <a:r>
              <a:rPr lang="cs-CZ" sz="2200" i="1" dirty="0">
                <a:solidFill>
                  <a:schemeClr val="tx1"/>
                </a:solidFill>
              </a:rPr>
              <a:t>.“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§ 52 odst. 2 ZOK:</a:t>
            </a:r>
            <a:r>
              <a:rPr lang="cs-CZ" sz="2200" i="1" dirty="0">
                <a:solidFill>
                  <a:schemeClr val="tx1"/>
                </a:solidFill>
              </a:rPr>
              <a:t> „Je-li v řízení před soudem posuzováno, zda člen voleného orgánu obchodní korporace jednal s péčí řádného hospodáře, </a:t>
            </a:r>
            <a:r>
              <a:rPr lang="cs-CZ" sz="2200" b="1" i="1" dirty="0">
                <a:solidFill>
                  <a:schemeClr val="tx1"/>
                </a:solidFill>
              </a:rPr>
              <a:t>nese důkazní břemeno tento člen</a:t>
            </a:r>
            <a:r>
              <a:rPr lang="cs-CZ" sz="2200" i="1" dirty="0">
                <a:solidFill>
                  <a:schemeClr val="tx1"/>
                </a:solidFill>
              </a:rPr>
              <a:t>, </a:t>
            </a:r>
            <a:r>
              <a:rPr lang="cs-CZ" sz="2200" b="1" i="1" dirty="0">
                <a:solidFill>
                  <a:schemeClr val="tx1"/>
                </a:solidFill>
              </a:rPr>
              <a:t>ledaže soud rozhodne, že to po něm nelze spravedlivě požadovat</a:t>
            </a:r>
            <a:r>
              <a:rPr lang="cs-CZ" sz="2200" i="1" dirty="0">
                <a:solidFill>
                  <a:schemeClr val="tx1"/>
                </a:solidFill>
              </a:rPr>
              <a:t>.“</a:t>
            </a: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9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2" y="101351"/>
            <a:ext cx="11046883" cy="9566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Porušení péče řádného hospodáře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9" y="800100"/>
            <a:ext cx="11511327" cy="60579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200" b="1" u="sng" dirty="0">
                <a:solidFill>
                  <a:srgbClr val="FF0000"/>
                </a:solidFill>
                <a:latin typeface="+mj-lt"/>
              </a:rPr>
              <a:t>Společenská žaloba 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  <a:latin typeface="+mj-lt"/>
              </a:rPr>
              <a:t>§ 157 odst. 1 ZOK: 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„</a:t>
            </a:r>
            <a:r>
              <a:rPr lang="cs-CZ" sz="2200" b="1" i="1" dirty="0">
                <a:solidFill>
                  <a:schemeClr val="tx1"/>
                </a:solidFill>
                <a:latin typeface="+mj-lt"/>
              </a:rPr>
              <a:t>Každý společník 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je oprávněn domáhat se za společnost </a:t>
            </a:r>
            <a:r>
              <a:rPr lang="cs-CZ" sz="2200" b="1" i="1" dirty="0">
                <a:solidFill>
                  <a:schemeClr val="tx1"/>
                </a:solidFill>
                <a:latin typeface="+mj-lt"/>
              </a:rPr>
              <a:t>náhrady újmy proti jednateli 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… a v těchto řízeních společnost zastupovat; to platí obdobně pro následný výkon rozhodnutí.“</a:t>
            </a:r>
          </a:p>
          <a:p>
            <a:pPr algn="just"/>
            <a:r>
              <a:rPr lang="cs-CZ" sz="2200" b="1" u="sng" dirty="0">
                <a:solidFill>
                  <a:srgbClr val="FF0000"/>
                </a:solidFill>
                <a:latin typeface="+mj-lt"/>
              </a:rPr>
              <a:t>Akcionářská žaloba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  <a:latin typeface="+mj-lt"/>
              </a:rPr>
              <a:t>§ 371 ZOK: 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„</a:t>
            </a:r>
            <a:r>
              <a:rPr lang="cs-CZ" sz="2200" b="1" i="1" dirty="0">
                <a:solidFill>
                  <a:schemeClr val="tx1"/>
                </a:solidFill>
                <a:latin typeface="+mj-lt"/>
              </a:rPr>
              <a:t>Každý kvalifikovaný akcionář 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je oprávněn se za společnost domáhat </a:t>
            </a:r>
            <a:r>
              <a:rPr lang="cs-CZ" sz="2200" b="1" i="1" dirty="0">
                <a:solidFill>
                  <a:schemeClr val="tx1"/>
                </a:solidFill>
                <a:latin typeface="+mj-lt"/>
              </a:rPr>
              <a:t>náhrady újmy proti členu představenstva, dozorčí rady nebo správní rady</a:t>
            </a:r>
            <a:r>
              <a:rPr lang="cs-CZ" sz="2200" i="1" dirty="0">
                <a:solidFill>
                  <a:schemeClr val="tx1"/>
                </a:solidFill>
                <a:latin typeface="+mj-lt"/>
              </a:rPr>
              <a:t> … a v tomto řízení společnost zastupovat; to platí obdobně pro následný výkon rozhodnutí.“</a:t>
            </a:r>
          </a:p>
          <a:p>
            <a:pPr algn="just"/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Kvalifikovaný akcionář </a:t>
            </a:r>
            <a:r>
              <a:rPr lang="cs-CZ" sz="2200" i="0" dirty="0">
                <a:solidFill>
                  <a:srgbClr val="000000"/>
                </a:solidFill>
                <a:effectLst/>
                <a:latin typeface="+mj-lt"/>
              </a:rPr>
              <a:t>(§ 365 ZOK):</a:t>
            </a:r>
          </a:p>
          <a:p>
            <a:pPr lvl="1" algn="just"/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v a.s. se základním kapitálem 100 mil. Kč nebo nižší, kteří mají 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akcie, jejichž souhrnná jmenovitá hodnota dosáhne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alespoň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5 %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základního kapitálu</a:t>
            </a:r>
          </a:p>
          <a:p>
            <a:pPr lvl="1" algn="just"/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v a.s. se základním kapitálem vyšším než 100 mil. Kč, kteří mají 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akcie, jejichž souhrnná jmenovitá hodnota dosáhne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alespoň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3 %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základního kapitálu</a:t>
            </a:r>
          </a:p>
          <a:p>
            <a:pPr lvl="1" algn="just"/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v a.s. se základním kapitálem 500 mil. Kč nebo nižší, kteří mají 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akcie, jejichž souhrnná jmenovitá hodnota dosáhne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alespoň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cs-CZ" sz="2200" b="1" i="0" dirty="0">
                <a:solidFill>
                  <a:srgbClr val="000000"/>
                </a:solidFill>
                <a:effectLst/>
                <a:latin typeface="+mj-lt"/>
              </a:rPr>
              <a:t>1 %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základního kapitálu</a:t>
            </a:r>
          </a:p>
          <a:p>
            <a:pPr lvl="1" algn="just"/>
            <a:r>
              <a:rPr lang="cs-CZ" sz="2200" dirty="0">
                <a:solidFill>
                  <a:srgbClr val="000000"/>
                </a:solidFill>
                <a:latin typeface="+mj-lt"/>
              </a:rPr>
              <a:t>k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+mj-lt"/>
              </a:rPr>
              <a:t> ujednáním stanov zužujícím zákonnou úpravu práv kvalifikovaných akcionářů se nepřihlíží.</a:t>
            </a:r>
          </a:p>
          <a:p>
            <a:pPr algn="just"/>
            <a:endParaRPr lang="cs-CZ" sz="2200" i="1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5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2" y="177551"/>
            <a:ext cx="11046883" cy="95665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Zákaz konkurence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84" y="1029903"/>
            <a:ext cx="10837332" cy="5828097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+mj-lt"/>
              </a:rPr>
              <a:t>neurčí-li společenská smlouva (s.r.o.) či stanovy (a.s.) jinak,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tx1"/>
                </a:solidFill>
                <a:latin typeface="+mj-lt"/>
              </a:rPr>
              <a:t>jednatel (§ 199 ZOK), člen představenstva (§ 441 ZOK), člen dozorčí rady (§ 451 ZOK) a člen správní rady (§ 459 ZOK) 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nesmí</a:t>
            </a:r>
          </a:p>
          <a:p>
            <a:pPr algn="just"/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a)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 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podnikat v předmětu činnosti nebo podnikání společnosti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, a to ani ve prospěch jiných osob, ani zprostředkovávat obchody společnosti pro jiného,</a:t>
            </a:r>
          </a:p>
          <a:p>
            <a:pPr algn="just"/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b)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 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být členem statutárního orgánu jiné právnické osoby s obdobným předmětem činnosti nebo podnikání 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nebo osobou v obdobném postavení, </a:t>
            </a:r>
            <a:r>
              <a:rPr lang="cs-CZ" sz="2400" b="1" i="0" dirty="0">
                <a:solidFill>
                  <a:srgbClr val="FF0000"/>
                </a:solidFill>
                <a:effectLst/>
                <a:latin typeface="+mj-lt"/>
              </a:rPr>
              <a:t>ledaže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 se jedná o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koncern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, nebo</a:t>
            </a:r>
          </a:p>
          <a:p>
            <a:pPr algn="just"/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c)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 účastnit se na podnikání jiné obchodní korporace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jako společník s neomezeným ručením 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+mj-lt"/>
              </a:rPr>
              <a:t>nebo jako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+mj-lt"/>
              </a:rPr>
              <a:t>ovládající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+mj-lt"/>
              </a:rPr>
              <a:t>osoba jiné osoby se stejným nebo obdobným předmětem činnosti nebo podnikání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2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68969"/>
            <a:ext cx="8596668" cy="13208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Porušení zákazu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825" y="1164657"/>
            <a:ext cx="10574598" cy="4658627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+mj-lt"/>
              </a:rPr>
              <a:t>§ 5 odst. 1 ZOK: 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Obchodní korporace může požadovat, aby jí ten, </a:t>
            </a:r>
            <a:r>
              <a:rPr lang="cs-CZ" sz="2400" i="1" dirty="0">
                <a:solidFill>
                  <a:srgbClr val="FF0000"/>
                </a:solidFill>
                <a:latin typeface="+mj-lt"/>
              </a:rPr>
              <a:t>kdo porušil zákaz konkurenčního jednání, vydal prospěch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, který v důsledku toho získal, </a:t>
            </a:r>
            <a:r>
              <a:rPr lang="cs-CZ" sz="2400" i="1" dirty="0">
                <a:solidFill>
                  <a:srgbClr val="FF0000"/>
                </a:solidFill>
                <a:latin typeface="+mj-lt"/>
              </a:rPr>
              <a:t>anebo aby na ni převedl z toho vzniklá práva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, ledaže to vylučuje povaha získaných práv; to platí obdobně </a:t>
            </a:r>
            <a:r>
              <a:rPr lang="cs-CZ" sz="2400" b="1" i="1" dirty="0">
                <a:solidFill>
                  <a:schemeClr val="tx1"/>
                </a:solidFill>
                <a:latin typeface="+mj-lt"/>
              </a:rPr>
              <a:t>pro každého jiného nabyvatele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 tohoto prospěchu nebo práva, </a:t>
            </a:r>
            <a:r>
              <a:rPr lang="cs-CZ" sz="2400" b="1" i="1" dirty="0">
                <a:solidFill>
                  <a:schemeClr val="tx1"/>
                </a:solidFill>
                <a:latin typeface="+mj-lt"/>
              </a:rPr>
              <a:t>ledaže tento nabyvatel jednal v dobré víře. </a:t>
            </a: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+mj-lt"/>
              </a:rPr>
              <a:t>(2) 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Právo podle odstavce 1 lze u povinné osoby uplatnit </a:t>
            </a:r>
            <a:r>
              <a:rPr lang="cs-CZ" sz="2400" b="1" i="1" dirty="0">
                <a:solidFill>
                  <a:schemeClr val="tx1"/>
                </a:solidFill>
                <a:latin typeface="+mj-lt"/>
              </a:rPr>
              <a:t>do 3 měsíců ode dne, kdy 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se obchodní korporace o porušení tohoto zákazu </a:t>
            </a:r>
            <a:r>
              <a:rPr lang="cs-CZ" sz="2400" b="1" i="1" dirty="0">
                <a:solidFill>
                  <a:schemeClr val="tx1"/>
                </a:solidFill>
                <a:latin typeface="+mj-lt"/>
              </a:rPr>
              <a:t>dozvěděla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cs-CZ" sz="2400" b="1" i="1" dirty="0">
                <a:solidFill>
                  <a:schemeClr val="tx1"/>
                </a:solidFill>
                <a:latin typeface="+mj-lt"/>
              </a:rPr>
              <a:t>nejpozději však do 1 roku od porušení</a:t>
            </a:r>
            <a:r>
              <a:rPr lang="cs-CZ" sz="2400" i="1" dirty="0">
                <a:solidFill>
                  <a:schemeClr val="tx1"/>
                </a:solidFill>
                <a:latin typeface="+mj-lt"/>
              </a:rPr>
              <a:t>; k později uplatněnému právu se nepřihlíží.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84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740" y="1530285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 err="1"/>
              <a:t>Děkujeme</a:t>
            </a:r>
            <a:r>
              <a:rPr lang="en-US" sz="5400" dirty="0"/>
              <a:t> </a:t>
            </a:r>
            <a:r>
              <a:rPr lang="en-US" sz="5400" dirty="0" err="1"/>
              <a:t>za</a:t>
            </a:r>
            <a:r>
              <a:rPr lang="en-US" sz="5400" dirty="0"/>
              <a:t> </a:t>
            </a:r>
            <a:r>
              <a:rPr lang="en-US" sz="5400" dirty="0" err="1"/>
              <a:t>pozornost</a:t>
            </a:r>
            <a:r>
              <a:rPr lang="cs-CZ" sz="5400" dirty="0"/>
              <a:t>.</a:t>
            </a:r>
            <a:endParaRPr lang="en-US" sz="5400" dirty="0"/>
          </a:p>
        </p:txBody>
      </p:sp>
      <p:pic>
        <p:nvPicPr>
          <p:cNvPr id="6" name="Obrázek 5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B2F1619B-019D-4B8E-9D08-A401DCEEF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CFACF68-AD19-47DD-8A07-F58275D0324F}"/>
              </a:ext>
            </a:extLst>
          </p:cNvPr>
          <p:cNvSpPr txBox="1"/>
          <p:nvPr/>
        </p:nvSpPr>
        <p:spPr>
          <a:xfrm>
            <a:off x="1426233" y="4527381"/>
            <a:ext cx="50805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martin.nehyba@sakbrno.cz</a:t>
            </a:r>
          </a:p>
          <a:p>
            <a:endParaRPr lang="cs-CZ" sz="1000" dirty="0"/>
          </a:p>
          <a:p>
            <a:r>
              <a:rPr lang="cs-CZ" sz="2000" dirty="0"/>
              <a:t>Společná advokátní kancelář</a:t>
            </a:r>
          </a:p>
          <a:p>
            <a:r>
              <a:rPr lang="cs-CZ" sz="2000" dirty="0"/>
              <a:t>Kobližná 19</a:t>
            </a:r>
          </a:p>
          <a:p>
            <a:r>
              <a:rPr lang="cs-CZ" sz="2000" dirty="0"/>
              <a:t>602 00 Brno</a:t>
            </a:r>
          </a:p>
        </p:txBody>
      </p:sp>
    </p:spTree>
    <p:extLst>
      <p:ext uri="{BB962C8B-B14F-4D97-AF65-F5344CB8AC3E}">
        <p14:creationId xmlns:p14="http://schemas.microsoft.com/office/powerpoint/2010/main" val="1914537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4962"/>
            <a:ext cx="5934481" cy="115765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2277"/>
            <a:ext cx="9737202" cy="509807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právní rámec obcí,</a:t>
            </a:r>
          </a:p>
          <a:p>
            <a:r>
              <a:rPr lang="cs-CZ" sz="2800" dirty="0">
                <a:solidFill>
                  <a:schemeClr val="tx1"/>
                </a:solidFill>
              </a:rPr>
              <a:t>právní rámec obchodních korporací,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založení obchodní korporace obcí,</a:t>
            </a:r>
          </a:p>
          <a:p>
            <a:r>
              <a:rPr lang="cs-CZ" sz="2800" dirty="0">
                <a:solidFill>
                  <a:schemeClr val="tx1"/>
                </a:solidFill>
              </a:rPr>
              <a:t>účast obce na činnostech obchodní korporace,</a:t>
            </a:r>
          </a:p>
          <a:p>
            <a:r>
              <a:rPr lang="cs-CZ" sz="2800" dirty="0">
                <a:solidFill>
                  <a:schemeClr val="tx1"/>
                </a:solidFill>
              </a:rPr>
              <a:t>ručení obce za závazky jiných osob,</a:t>
            </a:r>
          </a:p>
          <a:p>
            <a:r>
              <a:rPr lang="cs-CZ" sz="2800" dirty="0">
                <a:solidFill>
                  <a:schemeClr val="tx1"/>
                </a:solidFill>
              </a:rPr>
              <a:t>pravidla zveřejňování záměru obce disponovat s nemovitou věcí,</a:t>
            </a:r>
          </a:p>
          <a:p>
            <a:r>
              <a:rPr lang="cs-CZ" sz="2800" dirty="0">
                <a:solidFill>
                  <a:schemeClr val="tx1"/>
                </a:solidFill>
              </a:rPr>
              <a:t>péče řádného hospodáře,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zákaz konkurence.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1F0EE480-3C78-4967-9EAC-3B4B3F663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2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3" y="53726"/>
            <a:ext cx="8428567" cy="99627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Právní rámec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43" y="876300"/>
            <a:ext cx="11165807" cy="59817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zákon č. 128/2000 Sb., o obcích („ZO“), v roce 2022 evidováno 6254 obcí v ČR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zákon č. 250/2000 Sb., o rozpočtových pravidlech územních rozpočtů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veřejnoprávní korporace = sdružení osob, kterému byla svěřena pravomoc plnit vymezené úkoly ve veřejné správě = nižší územně samosprávný celek, územní jednotka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přenesená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olidFill>
                  <a:schemeClr val="tx1"/>
                </a:solidFill>
              </a:rPr>
              <a:t>působnost</a:t>
            </a:r>
            <a:r>
              <a:rPr lang="cs-CZ" sz="2200" dirty="0">
                <a:solidFill>
                  <a:schemeClr val="tx1"/>
                </a:solidFill>
              </a:rPr>
              <a:t> – výkon státní správy svěřené státem jménem státu, financováno ze státního rozpočtu, většinou ji obec vykonává prostřednictvím nařízení obce a obecního úřadu a jeho odborů (matriční úřad, stavební a územní řízení, projednávání přestupků…), dle rozsahu působnosti a velikosti správního obvodu tři typy obcí: obce (I. st.), obce s pověřeným obecním úřadem (II. st.), obce s rozšířenou působností (III. st.) 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samostatná působnost (§ 35, 84, 85 a 102 ZO</a:t>
            </a:r>
            <a:r>
              <a:rPr lang="cs-CZ" sz="2200" dirty="0">
                <a:solidFill>
                  <a:schemeClr val="tx1"/>
                </a:solidFill>
              </a:rPr>
              <a:t>) – spravování vlastního majetku a záležitostí v zájmu občanů obce (a to i majetkovou účastí na činnostech jiných osob), např. zajištění bydlení pronájmem obecních bytů, veřejné dopravy, zdravotní péče, vzdělávání, kulturního života, poskytování dotací, zřízení obecní policie, odpadové hospodaření, vydávání obecně závazných vyhlášek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pokud zákon nestanoví, že se jedná o přenesenou působnost, jde o samostatnou p.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6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3" y="225638"/>
            <a:ext cx="8428567" cy="99627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Orgány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8" y="1066799"/>
            <a:ext cx="11165807" cy="591502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b="1" dirty="0">
                <a:solidFill>
                  <a:schemeClr val="tx1"/>
                </a:solidFill>
              </a:rPr>
              <a:t>zastupitelstvo obce </a:t>
            </a:r>
            <a:r>
              <a:rPr lang="cs-CZ" sz="2200" dirty="0">
                <a:solidFill>
                  <a:schemeClr val="tx1"/>
                </a:solidFill>
              </a:rPr>
              <a:t>(příp. městské části/obvodu § 67 a násl. ZO) – voleni na 4 roky, rozhodují ve věcech samostatné působnosti (kromě věcí v § 102 odst. 2 ZO vyhrazeným radě obce) 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starosta obce </a:t>
            </a:r>
            <a:r>
              <a:rPr lang="cs-CZ" sz="2200" dirty="0">
                <a:solidFill>
                  <a:schemeClr val="tx1"/>
                </a:solidFill>
              </a:rPr>
              <a:t>(příp. primátor statutárního města, § 103 a násl. ZO) – volen z řad zastupitelstva, zastupuje obec navenek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rada obce </a:t>
            </a:r>
            <a:r>
              <a:rPr lang="cs-CZ" sz="2200" dirty="0">
                <a:solidFill>
                  <a:schemeClr val="tx1"/>
                </a:solidFill>
              </a:rPr>
              <a:t>(příp. městské části/obvodu, § 99 a násl. ZO) – starosta, místostarosta a zvolení členové zastupitelstva, není volena v obcích pod 15 členů zastupitelstva (obce do 500 obyvatel), pak jeho pravomoc vykonává zejména starosta, je výkonným orgánem obce v oblasti samostatné působnosti a rozhoduje ve věcech samostatné působnosti, které si zastupitelstvo nevyhradilo (rada obce může rozhodování zcela či z části přenést na starostu nebo obecní úřad)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obecní úřad </a:t>
            </a:r>
            <a:r>
              <a:rPr lang="cs-CZ" sz="2200" dirty="0">
                <a:solidFill>
                  <a:schemeClr val="tx1"/>
                </a:solidFill>
              </a:rPr>
              <a:t>(příp. magistrát statutárního města a úřad městské části/obvodu, § 109 a násl. ZO) - starosta, místostarosta, zaměstnanci, tajemník (jen v obcích II. a III. stupně) - v oblasti samostatné působnosti plní úkoly, které mu uložilo zastupitelstvo obce nebo rada obce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případně komise, výbory, obecní policie – zřídí-li je obec</a:t>
            </a:r>
            <a:endParaRPr lang="cs-CZ" sz="2400" dirty="0">
              <a:solidFill>
                <a:schemeClr val="tx1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0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034" y="266700"/>
            <a:ext cx="9196428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Právní rámec obchodních korporací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84" y="1181101"/>
            <a:ext cx="10837332" cy="58007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zákon č. 89/2012 Sb., občanský zákoník („OZ“),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zákon č. 90/2012 Sb., o obchodních korporacích („ZOK“),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právnické osoby založené za účelem podnikání či správy majetku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osobní společnosti (veřejná obchodní společnost a komanditní společnost),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kapitálové společnosti (</a:t>
            </a:r>
            <a:r>
              <a:rPr lang="cs-CZ" sz="2000" b="1" dirty="0">
                <a:solidFill>
                  <a:schemeClr val="tx1"/>
                </a:solidFill>
              </a:rPr>
              <a:t>společnost s ručením omezeným a akciová společnost</a:t>
            </a:r>
            <a:r>
              <a:rPr lang="cs-CZ" sz="2000" dirty="0">
                <a:solidFill>
                  <a:schemeClr val="tx1"/>
                </a:solidFill>
              </a:rPr>
              <a:t>),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družstva (bytové d., sociální d., spořitelní a úvěrní d.)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evropská společnost, evropské hospodářské zájmové sdružení, evropská družstevní společnost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s.r.o. </a:t>
            </a:r>
            <a:r>
              <a:rPr lang="cs-CZ" sz="2200" dirty="0">
                <a:solidFill>
                  <a:schemeClr val="tx1"/>
                </a:solidFill>
              </a:rPr>
              <a:t>– NO: valná hromada složená ze společníků (příp. rozhodnutí jediného společníka), SO: jednatel/</a:t>
            </a:r>
            <a:r>
              <a:rPr lang="cs-CZ" sz="2200" dirty="0" err="1">
                <a:solidFill>
                  <a:schemeClr val="tx1"/>
                </a:solidFill>
              </a:rPr>
              <a:t>lé</a:t>
            </a:r>
            <a:r>
              <a:rPr lang="cs-CZ" sz="2200" dirty="0">
                <a:solidFill>
                  <a:schemeClr val="tx1"/>
                </a:solidFill>
              </a:rPr>
              <a:t>, (dobrovolně) KO: dozorčí rada</a:t>
            </a:r>
          </a:p>
          <a:p>
            <a:pPr algn="just"/>
            <a:r>
              <a:rPr lang="cs-CZ" sz="2200" b="1" dirty="0">
                <a:solidFill>
                  <a:schemeClr val="tx1"/>
                </a:solidFill>
              </a:rPr>
              <a:t>a.s.</a:t>
            </a:r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</a:t>
            </a:r>
            <a:r>
              <a:rPr lang="cs-CZ" sz="2200" dirty="0">
                <a:solidFill>
                  <a:schemeClr val="tx1"/>
                </a:solidFill>
              </a:rPr>
              <a:t>NO: valná hromada složená z akcionářů (příp. rozhodnutí jediného akcionáře)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tx1"/>
                </a:solidFill>
              </a:rPr>
              <a:t>		</a:t>
            </a:r>
            <a:r>
              <a:rPr lang="cs-CZ" sz="2000" dirty="0">
                <a:solidFill>
                  <a:schemeClr val="tx1"/>
                </a:solidFill>
              </a:rPr>
              <a:t>– dualistický systém: SO: představenstvo, KO: dozorčí rada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chemeClr val="tx1"/>
                </a:solidFill>
              </a:rPr>
              <a:t>          	– </a:t>
            </a:r>
            <a:r>
              <a:rPr lang="cs-CZ" sz="2000" dirty="0">
                <a:solidFill>
                  <a:schemeClr val="tx1"/>
                </a:solidFill>
              </a:rPr>
              <a:t>monistický systém: SO: správní rada</a:t>
            </a:r>
          </a:p>
          <a:p>
            <a:pPr algn="just"/>
            <a:endParaRPr lang="cs-CZ" sz="2200" dirty="0">
              <a:solidFill>
                <a:schemeClr val="tx1"/>
              </a:solidFill>
            </a:endParaRPr>
          </a:p>
          <a:p>
            <a:pPr algn="just"/>
            <a:endParaRPr lang="cs-CZ" sz="2200" dirty="0">
              <a:solidFill>
                <a:srgbClr val="0000E6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1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84" y="409575"/>
            <a:ext cx="10114491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Založení obchodní korporace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819" y="1228726"/>
            <a:ext cx="11412397" cy="5629274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§ 35a odst. 1 ZO: </a:t>
            </a:r>
            <a:r>
              <a:rPr lang="cs-CZ" sz="2200" i="1" dirty="0">
                <a:solidFill>
                  <a:schemeClr val="tx1"/>
                </a:solidFill>
              </a:rPr>
              <a:t>„obec může </a:t>
            </a:r>
            <a:r>
              <a:rPr lang="cs-CZ" sz="2200" b="1" i="1" dirty="0">
                <a:solidFill>
                  <a:schemeClr val="tx1"/>
                </a:solidFill>
              </a:rPr>
              <a:t>pro výkon samostatné působnosti zakládat a zřizovat </a:t>
            </a:r>
            <a:r>
              <a:rPr lang="cs-CZ" sz="2200" i="1" dirty="0">
                <a:solidFill>
                  <a:schemeClr val="tx1"/>
                </a:solidFill>
              </a:rPr>
              <a:t>právnické osoby a organizační složky obce, pokud zákon nestanoví jinak.“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§ 23 odst. 1 písm. c) zákona č. 250/2000 Sb., o rozpočtových pravidlech územních rozpočtů: </a:t>
            </a:r>
            <a:r>
              <a:rPr lang="cs-CZ" sz="2200" i="1" dirty="0">
                <a:solidFill>
                  <a:schemeClr val="tx1"/>
                </a:solidFill>
              </a:rPr>
              <a:t>„Územní samosprávný celek může ve své pravomoci </a:t>
            </a:r>
            <a:r>
              <a:rPr lang="cs-CZ" sz="2200" i="1" u="sng" dirty="0">
                <a:solidFill>
                  <a:schemeClr val="tx1"/>
                </a:solidFill>
              </a:rPr>
              <a:t>k plnění svých úkolů, zejména k hospodářskému využívání svého majetku a k zabezpečení veřejně prospěšných činností:</a:t>
            </a:r>
            <a:r>
              <a:rPr lang="cs-CZ" sz="2200" i="1" dirty="0">
                <a:solidFill>
                  <a:schemeClr val="tx1"/>
                </a:solidFill>
              </a:rPr>
              <a:t> c) </a:t>
            </a:r>
            <a:r>
              <a:rPr lang="cs-CZ" sz="2200" b="1" i="1" dirty="0">
                <a:solidFill>
                  <a:schemeClr val="tx1"/>
                </a:solidFill>
              </a:rPr>
              <a:t>zakládat</a:t>
            </a:r>
            <a:r>
              <a:rPr lang="cs-CZ" sz="2200" i="1" dirty="0">
                <a:solidFill>
                  <a:schemeClr val="tx1"/>
                </a:solidFill>
              </a:rPr>
              <a:t> obchodní společnosti, a to </a:t>
            </a:r>
            <a:r>
              <a:rPr lang="cs-CZ" sz="2200" b="1" i="1" dirty="0">
                <a:solidFill>
                  <a:schemeClr val="tx1"/>
                </a:solidFill>
              </a:rPr>
              <a:t>akciové společnosti a společnosti s ručením omezeným.</a:t>
            </a:r>
            <a:r>
              <a:rPr lang="cs-CZ" sz="2200" i="1" dirty="0">
                <a:solidFill>
                  <a:schemeClr val="tx1"/>
                </a:solidFill>
              </a:rPr>
              <a:t>“</a:t>
            </a:r>
          </a:p>
          <a:p>
            <a:pPr lvl="1" algn="just"/>
            <a:r>
              <a:rPr lang="cs-CZ" sz="2200" dirty="0">
                <a:solidFill>
                  <a:schemeClr val="tx1"/>
                </a:solidFill>
              </a:rPr>
              <a:t>ZÁVĚR: obec může z obchodních korporací založit toliko a.s. a s.r.o.!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územně členěná statutární města (§ 4 a § 130 a násl. ZO) upraví své vnitřní poměry ve věcech správy města statutem, mimo jiné co se týče městských obvodů či částí jejich:</a:t>
            </a:r>
          </a:p>
          <a:p>
            <a:pPr lvl="1" algn="just"/>
            <a:r>
              <a:rPr lang="cs-CZ" sz="2200" dirty="0">
                <a:solidFill>
                  <a:schemeClr val="tx1"/>
                </a:solidFill>
              </a:rPr>
              <a:t>rozsah oprávnění zakládat, zřizovat a rušit právnické osoby (§ 130 písm. i) ZO),</a:t>
            </a:r>
          </a:p>
          <a:p>
            <a:pPr lvl="1" algn="just"/>
            <a:r>
              <a:rPr lang="cs-CZ" sz="2200" dirty="0">
                <a:solidFill>
                  <a:schemeClr val="tx1"/>
                </a:solidFill>
              </a:rPr>
              <a:t>rozhodování o peněžitých i nepeněžitých vkladech do právnických osob (§ 133 písm. f) OZ),</a:t>
            </a:r>
          </a:p>
          <a:p>
            <a:pPr lvl="1" algn="just"/>
            <a:r>
              <a:rPr lang="cs-CZ" sz="2200" dirty="0">
                <a:solidFill>
                  <a:schemeClr val="tx1"/>
                </a:solidFill>
              </a:rPr>
              <a:t>rozhodování o majetkové účasti na podnikání jiných právnických osob (§ 133 písm. g) OZ)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obcí založené právnické osoby mohou užívat znak a vlajku obce (§ 34a ZO)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lvl="1" algn="just"/>
            <a:endParaRPr lang="cs-CZ" sz="1800" dirty="0">
              <a:solidFill>
                <a:schemeClr val="tx1"/>
              </a:solidFill>
            </a:endParaRPr>
          </a:p>
          <a:p>
            <a:pPr algn="just"/>
            <a:endParaRPr lang="cs-CZ" sz="2200" dirty="0">
              <a:solidFill>
                <a:srgbClr val="0000E6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0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84" y="409575"/>
            <a:ext cx="10114491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Založení obchodní korporace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819" y="1143001"/>
            <a:ext cx="10837332" cy="5715000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>
                <a:solidFill>
                  <a:schemeClr val="tx1"/>
                </a:solidFill>
              </a:rPr>
              <a:t>založení i zrušení </a:t>
            </a:r>
            <a:r>
              <a:rPr lang="cs-CZ" sz="2200" dirty="0">
                <a:solidFill>
                  <a:schemeClr val="tx1"/>
                </a:solidFill>
              </a:rPr>
              <a:t>právnických osob je ve výhradní pravomoci </a:t>
            </a:r>
            <a:r>
              <a:rPr lang="cs-CZ" sz="2200" b="1" dirty="0">
                <a:solidFill>
                  <a:schemeClr val="tx1"/>
                </a:solidFill>
              </a:rPr>
              <a:t>zastupitelstva obce </a:t>
            </a:r>
            <a:r>
              <a:rPr lang="cs-CZ" sz="2200" dirty="0">
                <a:solidFill>
                  <a:schemeClr val="tx1"/>
                </a:solidFill>
              </a:rPr>
              <a:t>- schvalování zakladatelských listin, společenských smluv, zakládacích smluv a stanov (§ 84 odst. 2 písm. e) ZO) =</a:t>
            </a:r>
            <a:r>
              <a:rPr lang="en-US" sz="2200" dirty="0">
                <a:solidFill>
                  <a:schemeClr val="tx1"/>
                </a:solidFill>
              </a:rPr>
              <a:t>&gt;</a:t>
            </a:r>
            <a:r>
              <a:rPr lang="cs-CZ" sz="2200" dirty="0">
                <a:solidFill>
                  <a:schemeClr val="tx1"/>
                </a:solidFill>
              </a:rPr>
              <a:t> dle § 6 ZOK je vyžadována k založení, vzniku, změny, zrušení nebo zániku obchodní korporace písemná forma s úředně ověřenými podpisy (nepoužije se na rozhodnutí nejvyššího orgánu obchodní korporace)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člen zastupitelstva obce má právo </a:t>
            </a:r>
            <a:r>
              <a:rPr lang="cs-CZ" sz="2200" b="1" dirty="0">
                <a:solidFill>
                  <a:schemeClr val="tx1"/>
                </a:solidFill>
              </a:rPr>
              <a:t>vznášet dotazy, připomínky a podněty na statutární orgány</a:t>
            </a:r>
            <a:r>
              <a:rPr lang="cs-CZ" sz="2200" dirty="0">
                <a:solidFill>
                  <a:schemeClr val="tx1"/>
                </a:solidFill>
              </a:rPr>
              <a:t> právnických osob, jejichž zakladatelem je obec =</a:t>
            </a:r>
            <a:r>
              <a:rPr lang="en-US" sz="2200" dirty="0">
                <a:solidFill>
                  <a:schemeClr val="tx1"/>
                </a:solidFill>
              </a:rPr>
              <a:t>&gt; </a:t>
            </a:r>
            <a:r>
              <a:rPr lang="cs-CZ" sz="2200" dirty="0">
                <a:solidFill>
                  <a:schemeClr val="tx1"/>
                </a:solidFill>
              </a:rPr>
              <a:t>písemná odpověď do 30 dnů (§</a:t>
            </a:r>
            <a:r>
              <a:rPr lang="en-US" sz="2200" dirty="0">
                <a:solidFill>
                  <a:schemeClr val="tx1"/>
                </a:solidFill>
              </a:rPr>
              <a:t> </a:t>
            </a:r>
            <a:r>
              <a:rPr lang="cs-CZ" sz="2200" dirty="0">
                <a:solidFill>
                  <a:schemeClr val="tx1"/>
                </a:solidFill>
              </a:rPr>
              <a:t>82 písm. </a:t>
            </a:r>
            <a:r>
              <a:rPr lang="en-US" sz="2200" dirty="0">
                <a:solidFill>
                  <a:schemeClr val="tx1"/>
                </a:solidFill>
              </a:rPr>
              <a:t>b</a:t>
            </a:r>
            <a:r>
              <a:rPr lang="cs-CZ" sz="2200" dirty="0">
                <a:solidFill>
                  <a:schemeClr val="tx1"/>
                </a:solidFill>
              </a:rPr>
              <a:t>) ZO), </a:t>
            </a: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člen zastupitelstva obce má </a:t>
            </a:r>
            <a:r>
              <a:rPr lang="cs-CZ" sz="2200" b="1" dirty="0">
                <a:solidFill>
                  <a:schemeClr val="tx1"/>
                </a:solidFill>
              </a:rPr>
              <a:t>p</a:t>
            </a:r>
            <a:r>
              <a:rPr lang="en-US" sz="2200" b="1" dirty="0">
                <a:solidFill>
                  <a:schemeClr val="tx1"/>
                </a:solidFill>
              </a:rPr>
              <a:t>r</a:t>
            </a:r>
            <a:r>
              <a:rPr lang="cs-CZ" sz="2200" b="1" dirty="0" err="1">
                <a:solidFill>
                  <a:schemeClr val="tx1"/>
                </a:solidFill>
              </a:rPr>
              <a:t>ávo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olidFill>
                  <a:schemeClr val="tx1"/>
                </a:solidFill>
              </a:rPr>
              <a:t>požadovat od zaměstnanců </a:t>
            </a:r>
            <a:r>
              <a:rPr lang="cs-CZ" sz="2200" dirty="0">
                <a:solidFill>
                  <a:schemeClr val="tx1"/>
                </a:solidFill>
              </a:rPr>
              <a:t>právnických osob, které obec založila, </a:t>
            </a:r>
            <a:r>
              <a:rPr lang="cs-CZ" sz="2200" b="1" dirty="0">
                <a:solidFill>
                  <a:schemeClr val="tx1"/>
                </a:solidFill>
              </a:rPr>
              <a:t>informace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olidFill>
                  <a:schemeClr val="tx1"/>
                </a:solidFill>
              </a:rPr>
              <a:t>ve věcech, které souvisejí s výkonem jejich funkce </a:t>
            </a:r>
            <a:r>
              <a:rPr lang="cs-CZ" sz="22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&gt; </a:t>
            </a:r>
            <a:r>
              <a:rPr lang="cs-CZ" sz="2200" dirty="0">
                <a:solidFill>
                  <a:schemeClr val="tx1"/>
                </a:solidFill>
              </a:rPr>
              <a:t>písemná odpověď do 30 dnů (§</a:t>
            </a:r>
            <a:r>
              <a:rPr lang="en-US" sz="2200" dirty="0">
                <a:solidFill>
                  <a:schemeClr val="tx1"/>
                </a:solidFill>
              </a:rPr>
              <a:t> </a:t>
            </a:r>
            <a:r>
              <a:rPr lang="cs-CZ" sz="2200" dirty="0">
                <a:solidFill>
                  <a:schemeClr val="tx1"/>
                </a:solidFill>
              </a:rPr>
              <a:t>82 písm.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cs-CZ" sz="2200" dirty="0">
                <a:solidFill>
                  <a:schemeClr val="tx1"/>
                </a:solidFill>
              </a:rPr>
              <a:t>) ZO)</a:t>
            </a:r>
          </a:p>
          <a:p>
            <a:pPr lvl="1" algn="just"/>
            <a:r>
              <a:rPr lang="cs-CZ" sz="2200" b="1" dirty="0">
                <a:solidFill>
                  <a:schemeClr val="tx1"/>
                </a:solidFill>
              </a:rPr>
              <a:t>ostatní úkoly zakladatele</a:t>
            </a:r>
            <a:r>
              <a:rPr lang="cs-CZ" sz="2200" dirty="0">
                <a:solidFill>
                  <a:schemeClr val="tx1"/>
                </a:solidFill>
              </a:rPr>
              <a:t> podle zvláštních předpisů plní vůči právnickým osobám založeným zastupitelstvem </a:t>
            </a:r>
            <a:r>
              <a:rPr lang="cs-CZ" sz="2200" b="1" dirty="0">
                <a:solidFill>
                  <a:schemeClr val="tx1"/>
                </a:solidFill>
              </a:rPr>
              <a:t>rada obce </a:t>
            </a:r>
            <a:r>
              <a:rPr lang="cs-CZ" sz="2200" dirty="0">
                <a:solidFill>
                  <a:schemeClr val="tx1"/>
                </a:solidFill>
              </a:rPr>
              <a:t>(§ 102 odst. 2 písm. b) ZO), nevolí-li se, </a:t>
            </a:r>
            <a:r>
              <a:rPr lang="cs-CZ" sz="2200" b="1" dirty="0">
                <a:solidFill>
                  <a:schemeClr val="tx1"/>
                </a:solidFill>
              </a:rPr>
              <a:t>starosta obce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lvl="1" algn="just"/>
            <a:endParaRPr lang="cs-CZ" sz="1800" dirty="0">
              <a:solidFill>
                <a:schemeClr val="tx1"/>
              </a:solidFill>
            </a:endParaRPr>
          </a:p>
          <a:p>
            <a:pPr algn="just"/>
            <a:endParaRPr lang="cs-CZ" sz="2200" dirty="0">
              <a:solidFill>
                <a:srgbClr val="0000E6"/>
              </a:solidFill>
            </a:endParaRP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2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2" y="0"/>
            <a:ext cx="9697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CC159-7E10-4D24-9C2E-B389C607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84" y="409575"/>
            <a:ext cx="10114491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Účast obce na činnostech obchodní korporace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20B17-9722-465F-9F7E-6FEE8B84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19" y="1270000"/>
            <a:ext cx="10837332" cy="5429249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§ 23 odst. 2 zákona č. 250/2000 Sb., o rozpočtových pravidlech územních rozpočtů: </a:t>
            </a:r>
            <a:r>
              <a:rPr lang="cs-CZ" sz="2000" i="1" dirty="0">
                <a:solidFill>
                  <a:schemeClr val="tx1"/>
                </a:solidFill>
              </a:rPr>
              <a:t>„(2) Územní samosprávný celek se může spolu s jinými osobami stát </a:t>
            </a:r>
            <a:r>
              <a:rPr lang="cs-CZ" sz="2000" b="1" i="1" dirty="0">
                <a:solidFill>
                  <a:schemeClr val="tx1"/>
                </a:solidFill>
              </a:rPr>
              <a:t>účastníkem (společníkem) na činnostech jiných osob</a:t>
            </a:r>
            <a:r>
              <a:rPr lang="cs-CZ" sz="2000" i="1" dirty="0">
                <a:solidFill>
                  <a:schemeClr val="tx1"/>
                </a:solidFill>
              </a:rPr>
              <a:t>, zejména obchodních společností nebo obecně prospěšných společností, na jejichž činnosti se podílí svým majetkem včetně peněžních prostředků.“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ZÁVĚR: obec se může účastnit na činnostech kterékoli obchodní korporace (či jiné právnické osoby)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zastupitelstvo obce </a:t>
            </a:r>
            <a:r>
              <a:rPr lang="cs-CZ" sz="2000" dirty="0">
                <a:solidFill>
                  <a:schemeClr val="tx1"/>
                </a:solidFill>
              </a:rPr>
              <a:t>rozhoduje o peněžitých i nepeněžitých vkladech do právnických osob (§ 85 písm. e) ZO), souhrn všech vkladů = základní kapitál obchodní korporace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rada obce </a:t>
            </a:r>
            <a:r>
              <a:rPr lang="cs-CZ" sz="2000" dirty="0">
                <a:solidFill>
                  <a:schemeClr val="tx1"/>
                </a:solidFill>
              </a:rPr>
              <a:t>rozhoduje ve věcech obce jako </a:t>
            </a:r>
            <a:r>
              <a:rPr lang="cs-CZ" sz="2000" dirty="0">
                <a:solidFill>
                  <a:srgbClr val="FF0000"/>
                </a:solidFill>
              </a:rPr>
              <a:t>jediného společníka </a:t>
            </a:r>
            <a:r>
              <a:rPr lang="cs-CZ" sz="2000" dirty="0">
                <a:solidFill>
                  <a:schemeClr val="tx1"/>
                </a:solidFill>
              </a:rPr>
              <a:t>obchodní společnost (§ 102 odst. 2 písm. c) ZO), nezřizuje-li se, rozhoduje </a:t>
            </a:r>
            <a:r>
              <a:rPr lang="cs-CZ" sz="2000" b="1" dirty="0">
                <a:solidFill>
                  <a:schemeClr val="tx1"/>
                </a:solidFill>
              </a:rPr>
              <a:t>zastupitelstvo obce</a:t>
            </a:r>
            <a:r>
              <a:rPr lang="cs-CZ" sz="2000" dirty="0">
                <a:solidFill>
                  <a:schemeClr val="tx1"/>
                </a:solidFill>
              </a:rPr>
              <a:t> (§ 102 odst. 4 ZO)</a:t>
            </a:r>
          </a:p>
          <a:p>
            <a:pPr lvl="1" algn="just"/>
            <a:r>
              <a:rPr lang="cs-CZ" sz="2000" dirty="0">
                <a:solidFill>
                  <a:srgbClr val="FF0000"/>
                </a:solidFill>
              </a:rPr>
              <a:t>není-li obec jediným společníkem </a:t>
            </a:r>
            <a:r>
              <a:rPr lang="cs-CZ" sz="2000" dirty="0">
                <a:solidFill>
                  <a:schemeClr val="tx1"/>
                </a:solidFill>
              </a:rPr>
              <a:t>obchodní společnosti, v níž má majetkovou účast, deleguje zástupce obce na valnou hromadu a navrhuje a odvolává zástupce </a:t>
            </a:r>
            <a:r>
              <a:rPr lang="pl-PL" sz="2000" dirty="0">
                <a:solidFill>
                  <a:schemeClr val="tx1"/>
                </a:solidFill>
              </a:rPr>
              <a:t>do ostatních orgánů obchodních společností </a:t>
            </a:r>
            <a:r>
              <a:rPr lang="cs-CZ" sz="2000" b="1" dirty="0">
                <a:solidFill>
                  <a:schemeClr val="tx1"/>
                </a:solidFill>
              </a:rPr>
              <a:t>zastupitelstvo obce </a:t>
            </a:r>
            <a:r>
              <a:rPr lang="cs-CZ" sz="2000" dirty="0">
                <a:solidFill>
                  <a:schemeClr val="tx1"/>
                </a:solidFill>
              </a:rPr>
              <a:t>(§ 84 odst. 2 písm. f) a g) ZO)</a:t>
            </a:r>
          </a:p>
        </p:txBody>
      </p:sp>
      <p:pic>
        <p:nvPicPr>
          <p:cNvPr id="5" name="Obrázek 4" descr="Obsah obrázku text, podepsat, klipart&#10;&#10;Popis byl vytvořen automaticky">
            <a:extLst>
              <a:ext uri="{FF2B5EF4-FFF2-40B4-BE49-F238E27FC236}">
                <a16:creationId xmlns:a16="http://schemas.microsoft.com/office/drawing/2014/main" id="{0EDD2E2B-0367-4548-8C42-AC9048DC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51" y="177551"/>
            <a:ext cx="99082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7362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2506</Words>
  <Application>Microsoft Office PowerPoint</Application>
  <PresentationFormat>Širokoúhlá obrazovka</PresentationFormat>
  <Paragraphs>127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Fazeta</vt:lpstr>
      <vt:lpstr>Zákonná provázanost  mezi  obcí a obchodní korporací</vt:lpstr>
      <vt:lpstr>Osnova</vt:lpstr>
      <vt:lpstr>Právní rámec obcí</vt:lpstr>
      <vt:lpstr>Orgány obcí</vt:lpstr>
      <vt:lpstr>Právní rámec obchodních korporací</vt:lpstr>
      <vt:lpstr>Založení obchodní korporace obcí</vt:lpstr>
      <vt:lpstr>Založení obchodní korporace obcí</vt:lpstr>
      <vt:lpstr>Prezentace aplikace PowerPoint</vt:lpstr>
      <vt:lpstr>Účast obce na činnostech obchodní korporace</vt:lpstr>
      <vt:lpstr>Ručení obce za závazky jiných osob</vt:lpstr>
      <vt:lpstr>Pravidla zveřejňování záměru obce disponovat s nemovitou věcí</vt:lpstr>
      <vt:lpstr>Péče řádného hospodáře</vt:lpstr>
      <vt:lpstr>Porušení péče řádného hospodáře</vt:lpstr>
      <vt:lpstr>Porušení péče řádného hospodáře</vt:lpstr>
      <vt:lpstr>Zákaz konkurence</vt:lpstr>
      <vt:lpstr>Porušení zákazu konkurence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 2020/2021</dc:title>
  <dc:creator>Martin</dc:creator>
  <cp:lastModifiedBy>Nehybová Zuzana</cp:lastModifiedBy>
  <cp:revision>234</cp:revision>
  <dcterms:created xsi:type="dcterms:W3CDTF">2021-05-10T21:00:51Z</dcterms:created>
  <dcterms:modified xsi:type="dcterms:W3CDTF">2023-05-17T19:39:19Z</dcterms:modified>
</cp:coreProperties>
</file>