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46"/>
  </p:notesMasterIdLst>
  <p:sldIdLst>
    <p:sldId id="287" r:id="rId2"/>
    <p:sldId id="289" r:id="rId3"/>
    <p:sldId id="307" r:id="rId4"/>
    <p:sldId id="306" r:id="rId5"/>
    <p:sldId id="290" r:id="rId6"/>
    <p:sldId id="343" r:id="rId7"/>
    <p:sldId id="302" r:id="rId8"/>
    <p:sldId id="303" r:id="rId9"/>
    <p:sldId id="308" r:id="rId10"/>
    <p:sldId id="344" r:id="rId11"/>
    <p:sldId id="309" r:id="rId12"/>
    <p:sldId id="310" r:id="rId13"/>
    <p:sldId id="345" r:id="rId14"/>
    <p:sldId id="311" r:id="rId15"/>
    <p:sldId id="312" r:id="rId16"/>
    <p:sldId id="323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4" r:id="rId26"/>
    <p:sldId id="321" r:id="rId27"/>
    <p:sldId id="322" r:id="rId28"/>
    <p:sldId id="332" r:id="rId29"/>
    <p:sldId id="333" r:id="rId30"/>
    <p:sldId id="334" r:id="rId31"/>
    <p:sldId id="325" r:id="rId32"/>
    <p:sldId id="326" r:id="rId33"/>
    <p:sldId id="329" r:id="rId34"/>
    <p:sldId id="327" r:id="rId35"/>
    <p:sldId id="328" r:id="rId36"/>
    <p:sldId id="330" r:id="rId37"/>
    <p:sldId id="331" r:id="rId38"/>
    <p:sldId id="342" r:id="rId39"/>
    <p:sldId id="335" r:id="rId40"/>
    <p:sldId id="336" r:id="rId41"/>
    <p:sldId id="338" r:id="rId42"/>
    <p:sldId id="339" r:id="rId43"/>
    <p:sldId id="340" r:id="rId44"/>
    <p:sldId id="286" r:id="rId45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CF10D0F-AA20-46F7-931B-655A648B8ECB}">
          <p14:sldIdLst>
            <p14:sldId id="287"/>
            <p14:sldId id="289"/>
            <p14:sldId id="307"/>
            <p14:sldId id="306"/>
            <p14:sldId id="290"/>
            <p14:sldId id="343"/>
            <p14:sldId id="302"/>
            <p14:sldId id="303"/>
            <p14:sldId id="308"/>
            <p14:sldId id="344"/>
            <p14:sldId id="309"/>
            <p14:sldId id="310"/>
            <p14:sldId id="345"/>
            <p14:sldId id="311"/>
            <p14:sldId id="312"/>
            <p14:sldId id="323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4"/>
            <p14:sldId id="321"/>
            <p14:sldId id="322"/>
            <p14:sldId id="332"/>
            <p14:sldId id="333"/>
            <p14:sldId id="334"/>
            <p14:sldId id="325"/>
            <p14:sldId id="326"/>
            <p14:sldId id="329"/>
            <p14:sldId id="327"/>
          </p14:sldIdLst>
        </p14:section>
        <p14:section name="Oddíl bez názvu" id="{879D1478-1333-407C-A5B1-2886CFBE9522}">
          <p14:sldIdLst>
            <p14:sldId id="328"/>
            <p14:sldId id="330"/>
            <p14:sldId id="331"/>
            <p14:sldId id="342"/>
            <p14:sldId id="335"/>
            <p14:sldId id="336"/>
            <p14:sldId id="338"/>
            <p14:sldId id="339"/>
            <p14:sldId id="340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50" autoAdjust="0"/>
  </p:normalViewPr>
  <p:slideViewPr>
    <p:cSldViewPr>
      <p:cViewPr varScale="1">
        <p:scale>
          <a:sx n="150" d="100"/>
          <a:sy n="150" d="100"/>
        </p:scale>
        <p:origin x="201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518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77DF2-6CD6-4F74-ADEA-699FA5E7C086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19D01-92F0-435C-AA43-4A53A176A9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161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819D01-92F0-435C-AA43-4A53A176A9D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549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819D01-92F0-435C-AA43-4A53A176A9D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633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5EC1D4A-A796-47C3-A63E-CE236FB377E2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kbrno.c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mailto:ludvik.sevcik@sakbrno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4548" y="692696"/>
            <a:ext cx="7543800" cy="3384376"/>
          </a:xfrm>
        </p:spPr>
        <p:txBody>
          <a:bodyPr>
            <a:normAutofit fontScale="90000"/>
          </a:bodyPr>
          <a:lstStyle/>
          <a:p>
            <a:r>
              <a:rPr lang="cs-CZ" sz="3600" b="1" cap="all" dirty="0"/>
              <a:t>Spolek veřejně prospěšných služeb</a:t>
            </a:r>
            <a:br>
              <a:rPr lang="cs-CZ" sz="3600" b="1" cap="all" dirty="0"/>
            </a:br>
            <a:r>
              <a:rPr lang="cs-CZ" sz="3600" b="1" cap="all" dirty="0"/>
              <a:t>Sekce </a:t>
            </a:r>
            <a:r>
              <a:rPr lang="cs-CZ" sz="3600" b="1" cap="all" dirty="0" err="1"/>
              <a:t>ekonomicko</a:t>
            </a:r>
            <a:r>
              <a:rPr lang="cs-CZ" sz="3600" b="1" cap="all" dirty="0"/>
              <a:t> – správní</a:t>
            </a:r>
            <a:br>
              <a:rPr lang="cs-CZ" sz="3600" cap="all" dirty="0"/>
            </a:br>
            <a:br>
              <a:rPr lang="cs-CZ" sz="3600" cap="all" dirty="0"/>
            </a:br>
            <a:r>
              <a:rPr lang="cs-CZ" sz="3600" cap="all" dirty="0"/>
              <a:t>Veřejný zadavatel</a:t>
            </a:r>
            <a:br>
              <a:rPr lang="cs-CZ" sz="3600" cap="all" dirty="0"/>
            </a:br>
            <a:r>
              <a:rPr lang="cs-CZ" sz="3600" cap="all" dirty="0"/>
              <a:t>IN house veřejné zakázky</a:t>
            </a:r>
            <a:br>
              <a:rPr lang="cs-CZ" sz="3600" cap="all" dirty="0"/>
            </a:br>
            <a:r>
              <a:rPr lang="cs-CZ" sz="3600" cap="all" dirty="0"/>
              <a:t>registr smluv</a:t>
            </a:r>
            <a:br>
              <a:rPr lang="cs-CZ" sz="3600" cap="all" dirty="0"/>
            </a:br>
            <a:r>
              <a:rPr lang="cs-CZ" sz="3600" cap="all" dirty="0"/>
              <a:t>provázanost obce a korporace</a:t>
            </a:r>
            <a:br>
              <a:rPr lang="cs-CZ" sz="3600" cap="all" dirty="0"/>
            </a:br>
            <a:r>
              <a:rPr lang="cs-CZ" sz="3600" cap="all" dirty="0"/>
              <a:t>Podávání informací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JUD</a:t>
            </a:r>
            <a:r>
              <a:rPr lang="cs-CZ" cap="none" dirty="0">
                <a:solidFill>
                  <a:schemeClr val="tx1"/>
                </a:solidFill>
              </a:rPr>
              <a:t>r</a:t>
            </a:r>
            <a:r>
              <a:rPr lang="cs-CZ" dirty="0">
                <a:solidFill>
                  <a:schemeClr val="tx1"/>
                </a:solidFill>
              </a:rPr>
              <a:t>. Ludvík Ševčík, ml.</a:t>
            </a:r>
          </a:p>
          <a:p>
            <a:r>
              <a:rPr lang="cs-CZ" dirty="0" err="1">
                <a:solidFill>
                  <a:schemeClr val="tx1"/>
                </a:solidFill>
                <a:hlinkClick r:id="rId2"/>
              </a:rPr>
              <a:t>www.sakbrno.cz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Brno, Kobližná 19</a:t>
            </a:r>
          </a:p>
        </p:txBody>
      </p:sp>
    </p:spTree>
    <p:extLst>
      <p:ext uri="{BB962C8B-B14F-4D97-AF65-F5344CB8AC3E}">
        <p14:creationId xmlns:p14="http://schemas.microsoft.com/office/powerpoint/2010/main" val="4285918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all" dirty="0"/>
              <a:t>2) In House NE-veřejné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7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A) Společné zadání - § 7 a § 10/2 (dříve „sdružení zadavatelů“)</a:t>
            </a:r>
          </a:p>
          <a:p>
            <a:pPr marL="0" indent="0">
              <a:buNone/>
            </a:pPr>
            <a:r>
              <a:rPr lang="cs-CZ" sz="17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	- dobrovolnost</a:t>
            </a:r>
          </a:p>
          <a:p>
            <a:pPr marL="0" indent="0">
              <a:buNone/>
            </a:pPr>
            <a:r>
              <a:rPr lang="cs-CZ" sz="17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	- na základě písemné smlouvy (ta není zakázkou)</a:t>
            </a:r>
          </a:p>
          <a:p>
            <a:pPr marL="0" indent="0">
              <a:buNone/>
            </a:pPr>
            <a:r>
              <a:rPr lang="cs-CZ" sz="17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	- i s „</a:t>
            </a:r>
            <a:r>
              <a:rPr lang="cs-CZ" sz="1700" cap="all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nezadavatelem</a:t>
            </a:r>
            <a:r>
              <a:rPr lang="cs-CZ" sz="17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“</a:t>
            </a:r>
          </a:p>
          <a:p>
            <a:pPr marL="984250" indent="-984250">
              <a:buNone/>
            </a:pPr>
            <a:r>
              <a:rPr lang="cs-CZ" sz="17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	- na rozdíl od centrálního zadávání je SZ jednorázové (rozpor gramatického výkladu a DZ a směrnice 2014/14/</a:t>
            </a:r>
            <a:r>
              <a:rPr lang="cs-CZ" sz="1700" cap="all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Eu</a:t>
            </a:r>
            <a:r>
              <a:rPr lang="cs-CZ" sz="17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připouštějící opakovanost)</a:t>
            </a:r>
          </a:p>
          <a:p>
            <a:pPr marL="0" indent="0">
              <a:buNone/>
            </a:pPr>
            <a:r>
              <a:rPr lang="cs-CZ" sz="17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B) Centrální zadavatel - § 9 a § 10</a:t>
            </a:r>
          </a:p>
          <a:p>
            <a:pPr marL="0" indent="0">
              <a:buNone/>
            </a:pPr>
            <a:r>
              <a:rPr lang="cs-CZ" sz="17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	- dobrovolnost</a:t>
            </a:r>
          </a:p>
          <a:p>
            <a:pPr marL="0" indent="0">
              <a:buNone/>
            </a:pPr>
            <a:r>
              <a:rPr lang="cs-CZ" sz="17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	- na základě písemné smlouvy (ta není zakázkou)</a:t>
            </a:r>
          </a:p>
          <a:p>
            <a:pPr marL="0" indent="0">
              <a:buNone/>
            </a:pPr>
            <a:r>
              <a:rPr lang="cs-CZ" sz="17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C) Vertikální spolupráce - § 11</a:t>
            </a:r>
          </a:p>
          <a:p>
            <a:pPr marL="0" indent="0">
              <a:buNone/>
            </a:pPr>
            <a:r>
              <a:rPr lang="cs-CZ" sz="17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D) Horizontální spolupráce - § 12 </a:t>
            </a:r>
          </a:p>
          <a:p>
            <a:pPr lvl="0">
              <a:buFontTx/>
              <a:buChar char="-"/>
            </a:pPr>
            <a:endParaRPr lang="cs-CZ" sz="2800" dirty="0">
              <a:latin typeface="Arial"/>
              <a:ea typeface="Calibri"/>
            </a:endParaRPr>
          </a:p>
          <a:p>
            <a:pPr marL="0" indent="0">
              <a:buNone/>
            </a:pPr>
            <a:endParaRPr lang="cs-CZ" sz="28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3368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all" dirty="0"/>
              <a:t>2) In House NE-veřejné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Tx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Je IN HOUSE veřejné zakázka? Nebo výjimka z nich? Proč tedy není v § 29 a násl.?</a:t>
            </a:r>
          </a:p>
          <a:p>
            <a:pPr>
              <a:buFontTx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§ 11/1: „za zadání veřejné zakázky se nepovažuje“</a:t>
            </a:r>
          </a:p>
          <a:p>
            <a:pPr>
              <a:buFontTx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Pojem IN </a:t>
            </a:r>
            <a:r>
              <a:rPr lang="cs-CZ" sz="2400" cap="all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HOUSe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pochází z judikatury SDEU</a:t>
            </a:r>
          </a:p>
          <a:p>
            <a:pPr>
              <a:buFontTx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Od roku 2014 od tohoto pojmu, který zahrnoval de facto jen vertikální spolupráci, soud ustupuje</a:t>
            </a:r>
          </a:p>
          <a:p>
            <a:pPr>
              <a:buFontTx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 nahrazuje jej pojmem „</a:t>
            </a:r>
            <a:r>
              <a:rPr lang="cs-CZ" sz="2400" b="1" u="sng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veřejné zakázky mezi subjekty ve veřejném sektoru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“ - Dnes tedy tento nový pojem zahrnuje i vertikální i horizontální výjimky</a:t>
            </a:r>
          </a:p>
          <a:p>
            <a:pPr lvl="0">
              <a:buFontTx/>
              <a:buChar char="-"/>
            </a:pPr>
            <a:endParaRPr lang="cs-CZ" sz="28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buFontTx/>
              <a:buChar char="-"/>
            </a:pPr>
            <a:endParaRPr lang="cs-CZ" sz="2800" dirty="0">
              <a:latin typeface="Arial"/>
              <a:ea typeface="Calibri"/>
            </a:endParaRPr>
          </a:p>
          <a:p>
            <a:pPr marL="0" indent="0">
              <a:buNone/>
            </a:pPr>
            <a:endParaRPr lang="cs-CZ" sz="28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8896188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all" dirty="0"/>
              <a:t>2) In House NE-veřejné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Vertikální spolupráce (§ 11 a § 13) – ten „pravý“ in-house</a:t>
            </a:r>
          </a:p>
          <a:p>
            <a:pPr>
              <a:buFontTx/>
              <a:buChar char="-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zadavatel de facto realizuje sám, jen za pomoci speciálně vytvořeného subjektu </a:t>
            </a:r>
          </a:p>
          <a:p>
            <a:pPr>
              <a:buFontTx/>
              <a:buChar char="-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A) ovládání (odst. 2) – rozhodující vliv (I KONCERN) – vlastní vůle ovládaného potlačena – může jej realizovat i více zadavatelů (společná kontrola, ne minority)</a:t>
            </a:r>
          </a:p>
          <a:p>
            <a:pPr>
              <a:buFontTx/>
              <a:buChar char="-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B) absence </a:t>
            </a:r>
            <a:r>
              <a:rPr lang="cs-CZ" sz="2200" cap="all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soukromýCH</a:t>
            </a: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společníků</a:t>
            </a:r>
          </a:p>
          <a:p>
            <a:pPr>
              <a:buFontTx/>
              <a:buChar char="-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C) rozsah činnosti – 80 % (§13)</a:t>
            </a:r>
          </a:p>
          <a:p>
            <a:pPr>
              <a:buFontTx/>
              <a:buChar char="-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REVERZE VERTIKÁLNÍ SPOLUPRÁCE A SESTRY (ODST. 4 A 5) – SOUKROMÁ OSOBA  vs. „jiná osoba“</a:t>
            </a:r>
          </a:p>
          <a:p>
            <a:pPr>
              <a:buFontTx/>
              <a:buChar char="-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i pro dotované zadavatele (odst. 6) – ale tedy a contrario ne jiné</a:t>
            </a:r>
          </a:p>
          <a:p>
            <a:pPr lvl="0">
              <a:buFontTx/>
              <a:buChar char="-"/>
            </a:pPr>
            <a:endParaRPr lang="cs-CZ" sz="2800" dirty="0">
              <a:latin typeface="Arial"/>
              <a:ea typeface="Calibri"/>
            </a:endParaRPr>
          </a:p>
          <a:p>
            <a:pPr marL="0" indent="0">
              <a:buNone/>
            </a:pPr>
            <a:endParaRPr lang="cs-CZ" sz="28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45746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all" dirty="0"/>
              <a:t>2) In House NE-veřejné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8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Horizontální spolupráce (§ 12 a § 13)</a:t>
            </a:r>
          </a:p>
          <a:p>
            <a:pPr>
              <a:buFontTx/>
              <a:buChar char="-"/>
            </a:pPr>
            <a:r>
              <a:rPr lang="cs-CZ" sz="28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smlouva mezi zadavateli (podmínky kumulativně)</a:t>
            </a:r>
          </a:p>
          <a:p>
            <a:pPr marL="0" indent="0">
              <a:buNone/>
            </a:pPr>
            <a:r>
              <a:rPr lang="cs-CZ" sz="28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	a)  spolupráce a společný cíl (ne pověření)</a:t>
            </a:r>
          </a:p>
          <a:p>
            <a:pPr marL="895350" indent="-895350">
              <a:buNone/>
            </a:pPr>
            <a:r>
              <a:rPr lang="cs-CZ" sz="28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	b) výlučnost veřejného zájmu (bez průmyslové a obchodní povahy)</a:t>
            </a:r>
          </a:p>
          <a:p>
            <a:pPr marL="895350" indent="-895350">
              <a:buNone/>
            </a:pPr>
            <a:r>
              <a:rPr lang="cs-CZ" sz="28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	C) do 20 % obdobných činností na trhu</a:t>
            </a:r>
          </a:p>
          <a:p>
            <a:pPr>
              <a:buFontTx/>
              <a:buChar char="-"/>
            </a:pPr>
            <a:r>
              <a:rPr lang="cs-CZ" sz="28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Jen pro veřejné zadavatele</a:t>
            </a:r>
          </a:p>
          <a:p>
            <a:pPr lvl="0">
              <a:buFontTx/>
              <a:buChar char="-"/>
            </a:pPr>
            <a:endParaRPr lang="cs-CZ" sz="2800" dirty="0">
              <a:latin typeface="Arial"/>
              <a:ea typeface="Calibri"/>
            </a:endParaRPr>
          </a:p>
          <a:p>
            <a:pPr marL="0" indent="0">
              <a:buNone/>
            </a:pPr>
            <a:endParaRPr lang="cs-CZ" sz="28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7477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all" dirty="0"/>
              <a:t>2) In House NE-veřejné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lnSpc>
                <a:spcPts val="1350"/>
              </a:lnSpc>
              <a:spcAft>
                <a:spcPts val="375"/>
              </a:spcAft>
            </a:pPr>
            <a:r>
              <a:rPr lang="cs-CZ" sz="1500" b="1" i="1" dirty="0">
                <a:solidFill>
                  <a:srgbClr val="414042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Předseda Úřadu pro ochranu hospodářské soutěže Petr </a:t>
            </a:r>
            <a:r>
              <a:rPr lang="cs-CZ" sz="1500" b="1" i="1" dirty="0" err="1">
                <a:solidFill>
                  <a:srgbClr val="414042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Mlsna</a:t>
            </a:r>
            <a:r>
              <a:rPr lang="cs-CZ" sz="1500" b="1" i="1" dirty="0">
                <a:solidFill>
                  <a:srgbClr val="414042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 potvrdil uložení pokuty ve výši 1,5 milionu korun Centru kardiovaskulární a transplantační chirurgie Brno za porušení zákona o zadávání veřejných zakázek. Rozhodnutí je pravomocné – hodnoceno jako absolutní vyloučení soutěže.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ts val="1350"/>
              </a:lnSpc>
              <a:spcAft>
                <a:spcPts val="375"/>
              </a:spcAft>
            </a:pPr>
            <a:r>
              <a:rPr lang="cs-CZ" sz="1500" dirty="0">
                <a:solidFill>
                  <a:srgbClr val="414042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Zadavatel porušil zákon v souvislosti s dodávkami léčiv, zdravotnického materiálu a produktů krevní banky </a:t>
            </a:r>
            <a:r>
              <a:rPr lang="cs-CZ" sz="1500" b="1" dirty="0">
                <a:solidFill>
                  <a:srgbClr val="414042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od Fakultní nemocnice </a:t>
            </a:r>
            <a:r>
              <a:rPr lang="cs-CZ" sz="1500" dirty="0">
                <a:solidFill>
                  <a:srgbClr val="414042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u sv. Anny v Brně (dále jen FNUSA), které byly realizovány na základě rámcové dohody ….hradil sjednanou úplatu ve výši ceny léků navýšené o 5 %, toto navýšení představovalo náhradu nákladů spojených s dodávkami. Na základě smlouvy zadavatel odebral a uhradil dodávky v hodnotě převyšující 187 milionů korun včetně DPH. Zadavatel dodávky nepoptával v zadávacím řízení, neboť se </a:t>
            </a:r>
            <a:r>
              <a:rPr lang="cs-CZ" sz="1500" b="1" dirty="0">
                <a:solidFill>
                  <a:srgbClr val="414042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dle jeho názoru jednalo o horizontální spolupráci dvou veřejných zadavatelů, pro kterou však podle zjištění Úřadu nebyly splněny zákonné podmínky.</a:t>
            </a:r>
            <a:endParaRPr lang="cs-CZ" sz="15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ts val="1350"/>
              </a:lnSpc>
              <a:spcAft>
                <a:spcPts val="375"/>
              </a:spcAft>
            </a:pPr>
            <a:r>
              <a:rPr lang="cs-CZ" sz="1500" dirty="0">
                <a:solidFill>
                  <a:srgbClr val="414042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Předseda ÚOHS potvrdil, že v daném případě z rámcové smlouvy vyplývá, že na jejím základě zajišťuje FNUSA provozní potřeby zadavatele, a to za sjednanou úplatu. V rozsahu těchto služeb </a:t>
            </a:r>
            <a:r>
              <a:rPr lang="cs-CZ" sz="1500" b="1" u="sng" dirty="0">
                <a:solidFill>
                  <a:srgbClr val="414042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nelze hovořit o žádné spolupráci, jedná se o vztah poskytovatele a příjemce služeb</a:t>
            </a:r>
            <a:r>
              <a:rPr lang="cs-CZ" sz="1500" dirty="0">
                <a:solidFill>
                  <a:srgbClr val="414042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cs-CZ" sz="1500" b="1" dirty="0">
                <a:solidFill>
                  <a:srgbClr val="414042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Horizontální spolupráce by přitom měla být spoluprací v tom smyslu, že veřejným zadavatelům umožní, aby plnili úkoly ve veřejném zájmu ve spolupráci s jinými veřejnými zadavateli, kteří </a:t>
            </a:r>
            <a:r>
              <a:rPr lang="cs-CZ" sz="1500" b="1" u="sng" dirty="0">
                <a:solidFill>
                  <a:srgbClr val="414042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svým podílem na plnění úkolu v podstatě zastoupí externí dodavatele</a:t>
            </a:r>
            <a:r>
              <a:rPr lang="cs-CZ" sz="1500" dirty="0">
                <a:solidFill>
                  <a:srgbClr val="414042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. Za spolupráci přitom </a:t>
            </a:r>
            <a:r>
              <a:rPr lang="cs-CZ" sz="1500" b="1" dirty="0">
                <a:solidFill>
                  <a:srgbClr val="414042"/>
                </a:solidFill>
                <a:effectLst/>
                <a:latin typeface="Arial CE" panose="020B0604020202020204" pitchFamily="34" charset="0"/>
                <a:ea typeface="Calibri" panose="020F0502020204030204" pitchFamily="34" charset="0"/>
              </a:rPr>
              <a:t>není možné považovat případy, kdy jeden zadavatel pouze deleguje na jiného zadavatele výkon určité činnosti, nebo výkon činnosti, k němuž bude povinen pouze jeden ze zadavatelů.</a:t>
            </a:r>
            <a:endParaRPr lang="cs-CZ" sz="15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28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6843281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buFont typeface="Standardní systémové písmo"/>
              <a:buChar char="-"/>
            </a:pPr>
            <a:r>
              <a:rPr lang="cs-CZ" sz="23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Čl. 17 odst. 5 listiny základních práv a svobod</a:t>
            </a:r>
          </a:p>
          <a:p>
            <a:pPr marL="0" indent="0" algn="ctr">
              <a:buNone/>
            </a:pPr>
            <a:r>
              <a:rPr lang="cs-CZ" sz="23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„</a:t>
            </a:r>
            <a:r>
              <a:rPr lang="cs-CZ" sz="2300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Státní orgány a orgány územní samosprávy jsou povinny přiměřeným způsobem poskytovat informace o své činnosti. Podmínky a provedení stanoví zákon</a:t>
            </a:r>
            <a:r>
              <a:rPr lang="cs-CZ" sz="23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.“</a:t>
            </a:r>
          </a:p>
          <a:p>
            <a:pPr marL="0" indent="0" algn="ctr">
              <a:buNone/>
            </a:pPr>
            <a:endParaRPr lang="cs-CZ" sz="23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cs-CZ" sz="23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Svobodný přístup k informacím působí jako významný </a:t>
            </a:r>
            <a:r>
              <a:rPr lang="cs-CZ" sz="23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kontrolní mechanismus veřejné správy</a:t>
            </a:r>
            <a:r>
              <a:rPr lang="cs-CZ" sz="23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, která je vázána principem zákonnosti </a:t>
            </a:r>
          </a:p>
          <a:p>
            <a:pPr>
              <a:buFont typeface="Standardní systémové písmo"/>
              <a:buChar char="-"/>
            </a:pPr>
            <a:r>
              <a:rPr lang="cs-CZ" sz="23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Politické právo napomáhající participaci občana na veřejném životě</a:t>
            </a: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3795959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III. ÚS 156/02 ze dne 18. 12. 2002</a:t>
            </a: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cs-CZ" sz="2400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“právo na informace je v listině základních práv a svobod systematicky řazeno mezi </a:t>
            </a:r>
            <a:r>
              <a:rPr lang="cs-CZ" sz="2400" b="1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práva politická</a:t>
            </a:r>
            <a:r>
              <a:rPr lang="cs-CZ" sz="2400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. Zaručuje je stát. </a:t>
            </a:r>
            <a:br>
              <a:rPr lang="cs-CZ" sz="2400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cs-CZ" sz="2400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je to </a:t>
            </a:r>
            <a:r>
              <a:rPr lang="cs-CZ" sz="2400" b="1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právo na informaci chápanou velmi široce</a:t>
            </a:r>
            <a:r>
              <a:rPr lang="cs-CZ" sz="2400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, tj. takovou, kterou člověk žijící ve státě potřebuje k tomu, aby v prakticky dosažitelné míře znal, co se děje na veřejnosti a v jeho okolí“</a:t>
            </a:r>
          </a:p>
        </p:txBody>
      </p:sp>
    </p:spTree>
    <p:extLst>
      <p:ext uri="{BB962C8B-B14F-4D97-AF65-F5344CB8AC3E}">
        <p14:creationId xmlns:p14="http://schemas.microsoft.com/office/powerpoint/2010/main" val="206975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buFont typeface="Standardní systémové písmo"/>
              <a:buChar char="-"/>
            </a:pPr>
            <a:r>
              <a:rPr lang="cs-CZ" sz="28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Právo na poskytování informací = Naplnění principu publicity (otevřenosti) veřejné správy občanům</a:t>
            </a:r>
          </a:p>
          <a:p>
            <a:pPr marL="0" indent="0" algn="ctr">
              <a:buNone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Zakotvení právního nároku občanů na poskytování informací o činnosti veřejné správy</a:t>
            </a:r>
          </a:p>
          <a:p>
            <a:pPr marL="0" indent="0" algn="ctr">
              <a:buNone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Veřejná správa je povinna reagovat na žádost jedince o informaci a je povinna mu informaci poskytnout, pokud tomu nebrání zákonné důvody</a:t>
            </a:r>
          </a:p>
          <a:p>
            <a:pPr marL="0" indent="0" algn="ctr">
              <a:buNone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Občan není povinen prokazovat důvody své žádosti (mimo výjimek, např. § 8c/1/b zákona o svobodném přístupu k informacím)</a:t>
            </a:r>
          </a:p>
        </p:txBody>
      </p:sp>
    </p:spTree>
    <p:extLst>
      <p:ext uri="{BB962C8B-B14F-4D97-AF65-F5344CB8AC3E}">
        <p14:creationId xmlns:p14="http://schemas.microsoft.com/office/powerpoint/2010/main" val="2094904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buFont typeface="Standardní systémové písmo"/>
              <a:buChar char="-"/>
            </a:pPr>
            <a:r>
              <a:rPr lang="cs-CZ" sz="28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Informace </a:t>
            </a:r>
            <a:r>
              <a:rPr lang="cs-CZ" sz="28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= jakýkoliv obsah nebo jeho část v jakékoliv podobě, zaznamenaný na jakémkoliv nosiči </a:t>
            </a:r>
          </a:p>
          <a:p>
            <a:pPr marL="0" indent="0" algn="ctr">
              <a:buNone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Zejména půjde o písemné záznamy na listině, záznamy uložené v elektronické podobě nebo záznamy zvukové, obrazové či audiovizuální</a:t>
            </a:r>
          </a:p>
          <a:p>
            <a:pPr marL="0" indent="0" algn="ctr">
              <a:buNone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Informace může být zaznamenána na více nosičích současně</a:t>
            </a: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7579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buFont typeface="Standardní systémové písmo"/>
              <a:buChar char="-"/>
            </a:pPr>
            <a:r>
              <a:rPr lang="cs-CZ" sz="26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Povinné subjekty podle zákona o svobodném přístupu k informacím (zákon č. 106/1999 Sb.)</a:t>
            </a:r>
          </a:p>
          <a:p>
            <a:pPr marL="514350" indent="-514350">
              <a:buAutoNum type="arabicParenR"/>
            </a:pPr>
            <a:r>
              <a:rPr lang="cs-CZ" sz="2600" b="1" u="sng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Státní orgány</a:t>
            </a:r>
            <a:r>
              <a:rPr lang="cs-CZ" sz="2600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cs-CZ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úplná informační povinnost</a:t>
            </a:r>
            <a:endParaRPr lang="cs-CZ" sz="2600" b="1" u="sng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AutoNum type="arabicParenR"/>
              <a:tabLst/>
              <a:defRPr/>
            </a:pPr>
            <a:r>
              <a:rPr lang="cs-CZ" sz="2600" b="1" u="sng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Územní samosprávné celky a orgány územních samosprávných celků</a:t>
            </a:r>
            <a:r>
              <a:rPr lang="cs-CZ" sz="26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cs-CZ" sz="2600" b="0" i="1" strike="noStrike" kern="1200" cap="all" spc="-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– </a:t>
            </a:r>
            <a:r>
              <a:rPr kumimoji="0" lang="cs-CZ" sz="2000" b="0" i="1" u="none" strike="noStrike" kern="1200" cap="all" spc="-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úplná informační povinnost</a:t>
            </a:r>
            <a:endParaRPr lang="cs-CZ" sz="2600" b="1" u="sng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AutoNum type="arabicParenR"/>
              <a:tabLst/>
              <a:defRPr/>
            </a:pPr>
            <a:r>
              <a:rPr lang="cs-CZ" sz="2600" b="1" u="sng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Veřejné instituce</a:t>
            </a:r>
            <a:r>
              <a:rPr lang="cs-CZ" sz="26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cs-CZ" sz="2600" b="0" i="1" u="none" strike="noStrike" kern="1200" cap="all" spc="-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– </a:t>
            </a:r>
            <a:r>
              <a:rPr kumimoji="0" lang="cs-CZ" sz="2000" b="0" i="1" u="none" strike="noStrike" kern="1200" cap="all" spc="-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úplná informační povinnost</a:t>
            </a:r>
            <a:endParaRPr lang="cs-CZ" sz="2600" b="1" u="sng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514350" indent="-514350">
              <a:buFont typeface="Calibri" panose="020F0502020204030204" pitchFamily="34" charset="0"/>
              <a:buAutoNum type="arabicParenR"/>
            </a:pPr>
            <a:r>
              <a:rPr lang="cs-CZ" sz="2600" b="1" u="sng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Subjekty, kterým zákon svěřil rozhodování o právech a povinnostech jiných osob v oblasti veřejné správy</a:t>
            </a:r>
            <a:r>
              <a:rPr lang="cs-CZ" sz="26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cs-CZ" sz="2600" b="0" i="1" u="none" strike="noStrike" kern="1200" cap="all" spc="-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– </a:t>
            </a:r>
            <a:r>
              <a:rPr kumimoji="0" lang="cs-CZ" sz="2000" b="0" i="1" u="none" strike="noStrike" kern="1200" cap="all" spc="-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částečná informační povinnost</a:t>
            </a:r>
            <a:endParaRPr lang="cs-CZ" sz="26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4253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b="1" cap="all" dirty="0"/>
              <a:t>1) </a:t>
            </a:r>
            <a:r>
              <a:rPr lang="cs-CZ" cap="all" dirty="0"/>
              <a:t>zadavatel – obecně (§ 4 </a:t>
            </a:r>
            <a:r>
              <a:rPr lang="cs-CZ" cap="all" dirty="0" err="1"/>
              <a:t>zZVZ</a:t>
            </a:r>
            <a:r>
              <a:rPr lang="cs-CZ" cap="all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20000"/>
          </a:bodyPr>
          <a:lstStyle/>
          <a:p>
            <a:pPr lvl="0">
              <a:buFontTx/>
              <a:buChar char="-"/>
            </a:pPr>
            <a:r>
              <a:rPr lang="cs-CZ" sz="30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osobní působnost zákona - 3 druhy zadavatelů (stará terminologie) – pojmový chaos – „zadavatel“ jen pro odst. 2-5 nebo i odst. 1 (význam i pro vertikální a horizontální spolupráci či změny  § 222) – nutno hledat smysl úpravy (sic!)</a:t>
            </a:r>
          </a:p>
          <a:p>
            <a:pPr lvl="0">
              <a:buFontTx/>
              <a:buChar char="-"/>
            </a:pPr>
            <a:endParaRPr lang="cs-CZ" sz="30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buFontTx/>
              <a:buChar char="-"/>
            </a:pPr>
            <a:r>
              <a:rPr lang="cs-CZ" sz="30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veřejný </a:t>
            </a:r>
            <a:r>
              <a:rPr lang="cs-CZ" sz="3000" cap="all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zadavAtel</a:t>
            </a:r>
            <a:r>
              <a:rPr lang="cs-CZ" sz="30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– odst. 1 </a:t>
            </a:r>
          </a:p>
          <a:p>
            <a:pPr lvl="0">
              <a:buFontTx/>
              <a:buChar char="-"/>
            </a:pPr>
            <a:r>
              <a:rPr lang="cs-CZ" sz="30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„dotovaný“ </a:t>
            </a:r>
            <a:r>
              <a:rPr lang="cs-CZ" sz="3000" cap="all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zadavAtel</a:t>
            </a:r>
            <a:r>
              <a:rPr lang="cs-CZ" sz="30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– odst. 2</a:t>
            </a:r>
          </a:p>
          <a:p>
            <a:pPr lvl="0">
              <a:buFontTx/>
              <a:buChar char="-"/>
            </a:pPr>
            <a:r>
              <a:rPr lang="cs-CZ" sz="30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„sektorový“ zadavatel – odst. 3</a:t>
            </a:r>
          </a:p>
          <a:p>
            <a:pPr lvl="0">
              <a:buFontTx/>
              <a:buChar char="-"/>
            </a:pPr>
            <a:r>
              <a:rPr lang="cs-CZ" sz="30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„dobrovolný“ zadavatel – odst. 4 a 5</a:t>
            </a:r>
          </a:p>
        </p:txBody>
      </p:sp>
    </p:spTree>
    <p:extLst>
      <p:ext uri="{BB962C8B-B14F-4D97-AF65-F5344CB8AC3E}">
        <p14:creationId xmlns:p14="http://schemas.microsoft.com/office/powerpoint/2010/main" val="14294262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84138" lvl="1" indent="0">
              <a:spcBef>
                <a:spcPts val="0"/>
              </a:spcBef>
              <a:buNone/>
            </a:pPr>
            <a:r>
              <a:rPr lang="cs-CZ" sz="2600" b="1" cap="all" spc="-5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1) </a:t>
            </a:r>
            <a:r>
              <a:rPr lang="cs-CZ" sz="26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Státní orgány</a:t>
            </a:r>
          </a:p>
          <a:p>
            <a:pPr marL="896938" lvl="1" indent="-355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orgány moci výkonné (veřejná správa), Orgány moci zákonodárné a soudní</a:t>
            </a:r>
          </a:p>
          <a:p>
            <a:pPr marL="1262698" lvl="3" indent="-3556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chemeClr val="tx1"/>
                </a:solidFill>
              </a:rPr>
              <a:t>Prezident, vláda, Parlament, Ústavní soud, státní zastupitelství, ČNB, NKÚ, veřejný ochránce práv</a:t>
            </a:r>
            <a:endParaRPr lang="cs-CZ" sz="1800" i="1" cap="all" spc="-50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  <a:p>
            <a:pPr marL="896938" lvl="1" indent="-355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Ústřední orgány státní správy</a:t>
            </a:r>
          </a:p>
          <a:p>
            <a:pPr marL="1262698" lvl="3" indent="-3556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chemeClr val="tx1"/>
                </a:solidFill>
              </a:rPr>
              <a:t>Ministerstva, ČSÚ, ČÚZK, ÚOHS, SÚJB, NBÚ</a:t>
            </a:r>
          </a:p>
          <a:p>
            <a:pPr marL="896938" lvl="1" indent="-355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Územní orgány státní správy</a:t>
            </a:r>
          </a:p>
          <a:p>
            <a:pPr marL="1303338" lvl="2" indent="-4064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chemeClr val="tx1"/>
                </a:solidFill>
              </a:rPr>
              <a:t>Finanční, pracovní, matriční, ČSSZ, katastrální, školské apod. </a:t>
            </a:r>
          </a:p>
          <a:p>
            <a:pPr marL="896938" indent="-406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veřejné ozbrojené a neozbrojené sbory</a:t>
            </a:r>
            <a:endParaRPr lang="cs-CZ" sz="2400" dirty="0">
              <a:solidFill>
                <a:schemeClr val="tx1"/>
              </a:solidFill>
            </a:endParaRPr>
          </a:p>
          <a:p>
            <a:pPr marL="1252538" lvl="2" indent="-355600"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chemeClr val="tx1"/>
                </a:solidFill>
              </a:rPr>
              <a:t>PČR, HZS, vězeňská služba</a:t>
            </a: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6422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84138" lvl="1" indent="0">
              <a:spcBef>
                <a:spcPts val="0"/>
              </a:spcBef>
              <a:buNone/>
            </a:pPr>
            <a:r>
              <a:rPr lang="cs-CZ" sz="2600" b="1" cap="all" spc="-5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2) </a:t>
            </a:r>
            <a:r>
              <a:rPr lang="cs-CZ" sz="26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Územní samosprávné celky a orgány územních </a:t>
            </a:r>
            <a:br>
              <a:rPr lang="cs-CZ" sz="26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cs-CZ" sz="26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   samosprávných celků</a:t>
            </a:r>
          </a:p>
          <a:p>
            <a:pPr marL="947738" lvl="5" indent="-2714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Obce, kraje</a:t>
            </a:r>
          </a:p>
          <a:p>
            <a:pPr marL="947738" lvl="5" indent="-2714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obecní a městské úřady</a:t>
            </a:r>
          </a:p>
          <a:p>
            <a:pPr marL="947738" lvl="5" indent="-2714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Magistráty</a:t>
            </a:r>
          </a:p>
          <a:p>
            <a:pPr marL="947738" lvl="5" indent="-2714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úřady městských částí </a:t>
            </a:r>
          </a:p>
          <a:p>
            <a:pPr marL="947738" lvl="5" indent="-2714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zastupitelstvo, rada, starosta, primátor, hejtman</a:t>
            </a:r>
          </a:p>
          <a:p>
            <a:pPr marL="947738" lvl="5" indent="-2714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městská policie</a:t>
            </a:r>
            <a:endParaRPr lang="cs-CZ" sz="2600" b="1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5472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84138" lvl="1" indent="0">
              <a:spcBef>
                <a:spcPts val="0"/>
              </a:spcBef>
              <a:buNone/>
            </a:pPr>
            <a:r>
              <a:rPr lang="cs-CZ" sz="2600" b="1" cap="all" spc="-5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3) </a:t>
            </a:r>
            <a:r>
              <a:rPr lang="cs-CZ" sz="26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Veřejné instituce</a:t>
            </a:r>
            <a:br>
              <a:rPr lang="cs-CZ" sz="26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endParaRPr lang="cs-CZ" sz="2600" b="1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84138" lvl="1" indent="947738">
              <a:spcBef>
                <a:spcPts val="0"/>
              </a:spcBef>
              <a:buNone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Pojmové znaky:</a:t>
            </a:r>
          </a:p>
          <a:p>
            <a:pPr marL="975678" lvl="4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Zřízená zákonem (popř. aktem veřejné moci – např. orgánu moci výkonné nebo územního samosprávného celku)</a:t>
            </a:r>
          </a:p>
          <a:p>
            <a:pPr marL="975678" lvl="4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Naplňování veřejného účelu </a:t>
            </a:r>
          </a:p>
          <a:p>
            <a:pPr marL="975678" lvl="4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Pravomoc a působnost stanoveny zákonem </a:t>
            </a:r>
          </a:p>
          <a:p>
            <a:pPr marL="975678" lvl="4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Státní dozor, přezkum či jiná možnost kontroly státu nad činností veřejné instituce </a:t>
            </a:r>
          </a:p>
          <a:p>
            <a:pPr marL="427038" lvl="1" indent="-342900">
              <a:spcBef>
                <a:spcPts val="0"/>
              </a:spcBef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27038" lvl="1" indent="-342900">
              <a:spcBef>
                <a:spcPts val="0"/>
              </a:spcBef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Veřejný podnik - § 2a – dominantní vliv povinné osoby</a:t>
            </a: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48749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84138" lvl="1" indent="0">
              <a:spcBef>
                <a:spcPts val="0"/>
              </a:spcBef>
              <a:buNone/>
            </a:pPr>
            <a:r>
              <a:rPr lang="cs-CZ" sz="2600" b="1" cap="all" spc="-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Příklady veřejných institucí</a:t>
            </a:r>
            <a:endParaRPr lang="cs-CZ" sz="2400" i="1" cap="all" spc="-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427038" lvl="1" indent="-342900">
              <a:spcBef>
                <a:spcPts val="0"/>
              </a:spcBef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149DDE0-C8F1-9328-CC3C-E05ACC005C9A}"/>
              </a:ext>
            </a:extLst>
          </p:cNvPr>
          <p:cNvSpPr txBox="1"/>
          <p:nvPr/>
        </p:nvSpPr>
        <p:spPr>
          <a:xfrm>
            <a:off x="1143000" y="2492896"/>
            <a:ext cx="6858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Veřejné školy, nemocnice, zdravotní a sociální ústavy, veřejné nadace, obecně prospěšné společnosti hospodařící s veřejnými prostředky </a:t>
            </a: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Veřejné podniky podnikatelského charakteru – VZP, ŘSD, ČEZ, ČD, dopravní podniky, správa povodí řek, lesy ČR, ČT, ČTK, akademie věd </a:t>
            </a:r>
          </a:p>
        </p:txBody>
      </p:sp>
    </p:spTree>
    <p:extLst>
      <p:ext uri="{BB962C8B-B14F-4D97-AF65-F5344CB8AC3E}">
        <p14:creationId xmlns:p14="http://schemas.microsoft.com/office/powerpoint/2010/main" val="2330606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84138" lvl="1" indent="0">
              <a:spcBef>
                <a:spcPts val="0"/>
              </a:spcBef>
              <a:buNone/>
            </a:pPr>
            <a:r>
              <a:rPr lang="cs-CZ" sz="2600" b="1" cap="all" spc="-5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4) </a:t>
            </a:r>
            <a:r>
              <a:rPr lang="cs-CZ" sz="26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Subjekty, kterým zákon svěřil rozhodování o právech </a:t>
            </a:r>
            <a:br>
              <a:rPr lang="cs-CZ" sz="26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cs-CZ" sz="26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   a povinnostech jiných osob v oblasti veřejné správy</a:t>
            </a:r>
            <a:endParaRPr lang="cs-CZ" sz="26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27038" lvl="1" indent="-342900">
              <a:spcBef>
                <a:spcPts val="0"/>
              </a:spcBef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Přenesení výkonu veřejné moci v určité (úzce specializované) oblasti</a:t>
            </a:r>
          </a:p>
          <a:p>
            <a:pPr marL="427038" lvl="1" indent="-342900">
              <a:spcBef>
                <a:spcPts val="0"/>
              </a:spcBef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Těmito subjekty jsou: </a:t>
            </a:r>
          </a:p>
          <a:p>
            <a:pPr marL="975678" lvl="4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Veřejnoprávní korporace 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(profesní komory)</a:t>
            </a:r>
          </a:p>
          <a:p>
            <a:pPr marL="975678" lvl="4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Fyzické osoby nadané výkonem veřejné moci 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(soudní exekutor, notář, lesní stráž, děkan, ředitel veřejné školy, úřední úkony lékaře, autorizovaný architekt)</a:t>
            </a:r>
          </a:p>
          <a:p>
            <a:pPr marL="975678" lvl="4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Právnické osoby nadané výkonem veřejné moci 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(burza cenných papírů, STK)</a:t>
            </a: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04465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Dva způsoby poskytování informací</a:t>
            </a:r>
          </a:p>
          <a:p>
            <a:pPr marL="0" indent="0" algn="ctr">
              <a:buNone/>
            </a:pPr>
            <a:endParaRPr lang="cs-CZ" sz="1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2300" cap="all" spc="-5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1)</a:t>
            </a:r>
            <a:r>
              <a:rPr lang="cs-CZ" sz="23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2300" b="1" u="sng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Informaci zveřejním</a:t>
            </a:r>
          </a:p>
          <a:p>
            <a:pPr>
              <a:buFont typeface="Standardní systémové písmo"/>
              <a:buChar char="-"/>
            </a:pPr>
            <a:r>
              <a:rPr lang="cs-CZ" sz="23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2300" cap="all" spc="-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Z</a:t>
            </a:r>
            <a:r>
              <a:rPr lang="cs-CZ" sz="2300" dirty="0">
                <a:solidFill>
                  <a:schemeClr val="tx1"/>
                </a:solidFill>
              </a:rPr>
              <a:t>veřejněním se informace stává zpřístupněnou pro předem neurčený okruh zájemců, aniž by vstupovali do přímé interakce s povinným subjektem</a:t>
            </a:r>
          </a:p>
          <a:p>
            <a:pPr>
              <a:buFont typeface="Standardní systémové písmo"/>
              <a:buChar char="-"/>
            </a:pPr>
            <a:r>
              <a:rPr lang="cs-CZ" sz="2300" dirty="0">
                <a:solidFill>
                  <a:schemeClr val="tx1"/>
                </a:solidFill>
              </a:rPr>
              <a:t> taxativní výčet povinně zveřejňovaných informací</a:t>
            </a:r>
            <a:endParaRPr lang="cs-CZ" sz="23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2300" cap="all" spc="-5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2) </a:t>
            </a:r>
            <a:r>
              <a:rPr lang="cs-CZ" sz="2300" b="1" u="sng" cap="all" spc="-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Poskytnutí informace na základě individuální žádosti  </a:t>
            </a:r>
            <a:br>
              <a:rPr lang="cs-CZ" sz="2300" b="1" u="sng" cap="all" spc="-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cs-CZ" sz="2300" b="1" cap="all" spc="-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</a:t>
            </a:r>
            <a:r>
              <a:rPr lang="cs-CZ" sz="2300" b="1" u="sng" cap="all" spc="-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(písemná ale i ústní)</a:t>
            </a:r>
          </a:p>
          <a:p>
            <a:pPr>
              <a:buFont typeface="Standardní systémové písmo"/>
              <a:buChar char="-"/>
            </a:pPr>
            <a:r>
              <a:rPr lang="cs-CZ" sz="23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2300" cap="all" spc="-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</a:t>
            </a:r>
            <a:r>
              <a:rPr lang="cs-CZ" sz="2300" dirty="0">
                <a:solidFill>
                  <a:schemeClr val="tx1"/>
                </a:solidFill>
              </a:rPr>
              <a:t>pojeno s konkrétním žadatelem, který vstupuje do přímé interakce s povinným subjektem</a:t>
            </a:r>
            <a:endParaRPr lang="cs-CZ" sz="23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1932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Jak postupovat, pokud mi jako jednateli povinného subjektu, bude doručena žádost o poskytnutí informací podle zákona č. 106/1999 SB.</a:t>
            </a:r>
            <a:b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266700" indent="-266700">
              <a:buNone/>
            </a:pPr>
            <a:r>
              <a:rPr lang="cs-CZ" sz="2400" cap="all" spc="-5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1)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vyhodnotím, zda jsem skutečně povinný subjekt  (s    pravděpodobností hraničící s jistotou ve vašem případě ano)</a:t>
            </a:r>
          </a:p>
          <a:p>
            <a:pPr marL="0" indent="0">
              <a:buNone/>
            </a:pPr>
            <a:r>
              <a:rPr lang="cs-CZ" sz="2400" cap="all" spc="-5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2) 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Zodpovím si, zda na mne dopadá úplná či částečná </a:t>
            </a:r>
            <a:b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   informační povinnost = jaké informace jsem povinen </a:t>
            </a:r>
            <a:b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   žadatelům poskytovat</a:t>
            </a:r>
          </a:p>
          <a:p>
            <a:pPr marL="0" indent="0">
              <a:buNone/>
            </a:pPr>
            <a:r>
              <a:rPr lang="cs-CZ" sz="2400" cap="all" spc="-5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3) 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zjistím, zda disponuji požadovanou informací</a:t>
            </a: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7717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Jsem povinný subjekt, mám požadovanou informaci</a:t>
            </a: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Zjistím, zda informace již není zveřejněna – povinnost odkázat na publikovanou informaci do 7 dní od žádosti</a:t>
            </a: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Informace není zveřejněna: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zjistím, zda není dán </a:t>
            </a: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důvod pro neposkytnutí 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této </a:t>
            </a:r>
            <a:b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informace:</a:t>
            </a:r>
          </a:p>
          <a:p>
            <a:pPr marL="0" indent="0" algn="ctr">
              <a:buNone/>
            </a:pPr>
            <a:r>
              <a:rPr lang="cs-CZ" sz="2400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Ochrana utajovaných informací, příjemce veřejných prostředků, obchodního tajemství, důvěrnosti majetkových poměrů = </a:t>
            </a:r>
            <a:r>
              <a:rPr lang="cs-CZ" sz="2400" b="1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rozhodnutí o odmítnutí žádosti</a:t>
            </a: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16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Jsem povinen sdělit žadateli výši platů zaměstnanců? </a:t>
            </a:r>
          </a:p>
          <a:p>
            <a:pPr marL="0" indent="0" algn="ctr">
              <a:buNone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Pozor na vývoj právní úpravy …</a:t>
            </a: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cs-CZ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"Informace o platech zaměstnanců placených z veřejných prostředků se podle § 8b zákona č. 106/1999 Sb., o svobodném přístupu k informacím, </a:t>
            </a:r>
            <a:r>
              <a:rPr lang="cs-CZ" b="1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zásadně poskytují</a:t>
            </a:r>
            <a:r>
              <a:rPr lang="cs-CZ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.“</a:t>
            </a:r>
          </a:p>
          <a:p>
            <a:pPr marL="0" indent="0" algn="ctr">
              <a:buNone/>
            </a:pPr>
            <a:r>
              <a:rPr lang="cs-CZ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"Povinný subjekt </a:t>
            </a:r>
            <a:r>
              <a:rPr lang="cs-CZ" b="1" i="1" u="sng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neposkytne</a:t>
            </a:r>
            <a:r>
              <a:rPr lang="cs-CZ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informace o platu zaměstnance poskytovaném z veřejných prostředků (§ 8b zákona č. 106/1999 Sb., o svobodném přístupu k informacím) jen výjimečně, pokud se tato osoba na podstatě vlastní činnosti povinného subjektu podílí jen nepřímo a nevýznamným způsobem a zároveň nevyvstávají konkrétní pochybnosti o tom, zda v souvislosti s odměňováním této osoby jsou veřejné prostředky vynakládány hospodárně.“</a:t>
            </a:r>
          </a:p>
          <a:p>
            <a:pPr marL="0" indent="0">
              <a:buNone/>
            </a:pPr>
            <a:r>
              <a:rPr lang="cs-CZ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Rozsudek NSS č.j. 8 as 55/2012-62 ze dne 22. 10. 2014</a:t>
            </a:r>
          </a:p>
          <a:p>
            <a:pPr marL="0" indent="0">
              <a:buNone/>
            </a:pPr>
            <a:endParaRPr lang="cs-CZ" sz="2200" i="1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3257320"/>
      </p:ext>
    </p:extLst>
  </p:cSld>
  <p:clrMapOvr>
    <a:masterClrMapping/>
  </p:clrMapOvr>
  <p:transition spd="slow"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Rozsudek nejvyššího správního soudu z roku 2014 dovodil přednost práva na informace před právem na ochranu osobnosti </a:t>
            </a: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Korekce těchto závěrů ze strany Ústavního soudu (nález IV. Ús 1378/16 ze dne 17. 10. 2017 - </a:t>
            </a:r>
            <a:r>
              <a:rPr lang="cs-CZ" sz="2400" b="1" i="0" dirty="0">
                <a:solidFill>
                  <a:srgbClr val="212529"/>
                </a:solidFill>
                <a:effectLst/>
                <a:latin typeface="-apple-system"/>
              </a:rPr>
              <a:t>poskytnutí informace o platu či odměně konkrétního zaměstnance veřejné správy je možné pouze za velmi striktních podmínek</a:t>
            </a:r>
          </a:p>
          <a:p>
            <a:pPr marL="0" indent="0" algn="ctr">
              <a:buNone/>
            </a:pPr>
            <a:r>
              <a:rPr lang="cs-CZ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→ 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při poskytování informací o platech a odměnách konkrétních osob je nutné v každém individuálním případě provést tzv. test proporcionality („</a:t>
            </a: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platový test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“)</a:t>
            </a:r>
          </a:p>
          <a:p>
            <a:pPr>
              <a:buFont typeface="Standardní systémové písmo"/>
              <a:buChar char="-"/>
            </a:pPr>
            <a:endParaRPr lang="cs-CZ" sz="22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2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9591697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b="1" cap="all" dirty="0"/>
              <a:t>1) veřejný zadavatel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cs-CZ" sz="30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§ 4 odst. 1 zákona</a:t>
            </a:r>
          </a:p>
          <a:p>
            <a:pPr lvl="0">
              <a:buFontTx/>
              <a:buChar char="-"/>
            </a:pPr>
            <a:r>
              <a:rPr lang="cs-CZ" sz="30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velký vliv ESD a jeho rozhodovací praxe</a:t>
            </a:r>
          </a:p>
          <a:p>
            <a:pPr lvl="0">
              <a:buFontTx/>
              <a:buChar char="-"/>
            </a:pPr>
            <a:r>
              <a:rPr lang="cs-CZ" sz="30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směrnice 2014/24 – „veřejný zadavatel“ je obecným pojmem</a:t>
            </a:r>
          </a:p>
          <a:p>
            <a:pPr lvl="0">
              <a:buFontTx/>
              <a:buChar char="-"/>
            </a:pPr>
            <a:endParaRPr lang="cs-CZ" sz="30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buFontTx/>
              <a:buChar char="-"/>
            </a:pPr>
            <a:r>
              <a:rPr lang="cs-CZ" sz="30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Pro naše účely: vč. příspěvkových organizací a jiných právnických osob</a:t>
            </a:r>
          </a:p>
          <a:p>
            <a:pPr marL="0" lvl="0" indent="0">
              <a:buNone/>
            </a:pPr>
            <a:endParaRPr lang="cs-CZ" sz="3000" b="1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Platový test</a:t>
            </a: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Poskytnutí informace může být </a:t>
            </a: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odmítnuto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pokud </a:t>
            </a:r>
            <a:r>
              <a:rPr lang="cs-CZ" sz="2400" u="sng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není splněno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následující: </a:t>
            </a:r>
          </a:p>
          <a:p>
            <a:pPr marL="0" indent="0">
              <a:buNone/>
            </a:pPr>
            <a:endParaRPr lang="cs-CZ" sz="2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AutoNum type="arabicParenR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Účelem vyžádání informace je přispět k diskusi o věcech veřejného zájmu </a:t>
            </a:r>
          </a:p>
          <a:p>
            <a:pPr marL="457200" indent="-457200">
              <a:buAutoNum type="arabicParenR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Informace samotná se týká veřejného zájmu </a:t>
            </a:r>
          </a:p>
          <a:p>
            <a:pPr marL="457200" indent="-457200">
              <a:buAutoNum type="arabicParenR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Žadatel o informaci plní úkoly či poslání dozoru veřejnosti či roli tzv. společenského hlídacího psa (média)</a:t>
            </a:r>
          </a:p>
          <a:p>
            <a:pPr marL="457200" indent="-457200">
              <a:buAutoNum type="arabicParenR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INFORMACE EXISTUJE A JE DOSTUPNÁ </a:t>
            </a:r>
          </a:p>
          <a:p>
            <a:pPr marL="0" indent="0">
              <a:buNone/>
            </a:pPr>
            <a:endParaRPr lang="cs-CZ" sz="22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2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2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8947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buFont typeface="Standardní systémové písmo"/>
              <a:buChar char="-"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Není dán důvod pro neposkytnutí informace 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– postupuji dále dle formy individuální žádosti: </a:t>
            </a:r>
            <a:b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b="1" u="sng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Písemná</a:t>
            </a: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- formalizovaný procesní postup dle zákona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b="1" u="sng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Ústní</a:t>
            </a: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- povinnost odpovědět jako na písemnou výzvu, nemusí být evidována a nejsou stanoveny lhůty k jejímu vyřízení </a:t>
            </a:r>
            <a:b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endParaRPr lang="cs-CZ" sz="22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134938" lvl="1" indent="-119063">
              <a:buFont typeface="Standardní systémové písmo"/>
              <a:buChar char="-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U písemné žádosti posoudím její obsah a mám 3 možnosti:</a:t>
            </a:r>
          </a:p>
          <a:p>
            <a:pPr marL="198755" lvl="2" indent="0">
              <a:buNone/>
            </a:pPr>
            <a:r>
              <a:rPr lang="cs-CZ" sz="2200" cap="all" spc="-5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1)</a:t>
            </a: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Žádost odložím (nedostatek údajů o žadateli, požadované</a:t>
            </a:r>
            <a:b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   informace se nevztahují k působnosti povinné osoby)</a:t>
            </a:r>
            <a:b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cs-CZ" sz="2200" cap="all" spc="-5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2)</a:t>
            </a: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Rozhodnu o odmítnutí žádosti (nesrozumitelnost)</a:t>
            </a:r>
          </a:p>
          <a:p>
            <a:pPr marL="198755" lvl="2" indent="0">
              <a:buNone/>
            </a:pPr>
            <a:r>
              <a:rPr lang="cs-CZ" sz="2200" cap="all" spc="-5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3)</a:t>
            </a: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Poskytnu informaci v souladu se žádostí nejpozději do 15 dní</a:t>
            </a:r>
          </a:p>
          <a:p>
            <a:pPr marL="201168" lvl="1" indent="0">
              <a:buNone/>
            </a:pPr>
            <a:endParaRPr lang="cs-CZ" sz="22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2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4493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Mám povinnost informaci poskytnout, </a:t>
            </a:r>
            <a:b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ale nestíhám lhůtu 15 dní</a:t>
            </a: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Lhůtu lze </a:t>
            </a: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prodloužit nejvýše o 10 dnů 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ze závažných důvodů (např. vyhledání a sběr objemného množství oddělených a odlišných informací požadovaných jednou žádostí)</a:t>
            </a: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Žadatel musí být o prodloužení lhůty i o jeho důvodech vždy informován (před uplynutím lhůty)</a:t>
            </a:r>
          </a:p>
          <a:p>
            <a:pPr marL="0" indent="0" algn="ctr">
              <a:buNone/>
            </a:pPr>
            <a:endParaRPr lang="cs-CZ" sz="22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2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25342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39949"/>
            <a:ext cx="8229600" cy="43533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Lze poskytnutí informací zpoplatnit?</a:t>
            </a:r>
          </a:p>
          <a:p>
            <a:pPr marL="0" indent="0" algn="ctr">
              <a:buNone/>
            </a:pPr>
            <a:endParaRPr lang="cs-CZ" sz="9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je možné žádat </a:t>
            </a:r>
            <a:r>
              <a:rPr lang="cs-CZ" sz="22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úhradu nákladů účelně vynaložených v souvislosti s poskytnutím informace</a:t>
            </a: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0" indent="0">
              <a:buNone/>
            </a:pPr>
            <a:r>
              <a:rPr lang="cs-CZ" sz="2200" cap="all" spc="-5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1) </a:t>
            </a:r>
            <a:r>
              <a:rPr lang="cs-CZ" sz="2200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úhradu nákladů spojených s pořízením kopií, opatřením </a:t>
            </a:r>
            <a:br>
              <a:rPr lang="cs-CZ" sz="2200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cs-CZ" sz="2200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   technických nosičů dat a s odesláním informace žadateli</a:t>
            </a:r>
          </a:p>
          <a:p>
            <a:pPr marL="0" indent="0">
              <a:buNone/>
            </a:pPr>
            <a:r>
              <a:rPr lang="cs-CZ" sz="2200" cap="all" spc="-5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2) </a:t>
            </a:r>
            <a:r>
              <a:rPr lang="cs-CZ" sz="2200" i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Úhradu za mimořádně rozsáhlé vyhledávání</a:t>
            </a:r>
          </a:p>
          <a:p>
            <a:pPr>
              <a:buFont typeface="Standardní systémové písmo"/>
              <a:buChar char="-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Požadavek na úhradu musí být žadateli písemně sdělen i s výší úhrady </a:t>
            </a:r>
            <a:r>
              <a:rPr lang="cs-CZ" sz="22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před poskytnutím informace </a:t>
            </a: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(možnost podat stížnost)</a:t>
            </a:r>
          </a:p>
          <a:p>
            <a:pPr>
              <a:buFont typeface="Standardní systémové písmo"/>
              <a:buChar char="-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Pokud žadatel do 60 dnů nezaplatí – žádost se odkládá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2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928880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rozhodnutí o žádosti</a:t>
            </a:r>
          </a:p>
          <a:p>
            <a:pPr marL="0" indent="0" algn="ctr">
              <a:buNone/>
            </a:pPr>
            <a:endParaRPr lang="cs-CZ" sz="1200" b="1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Povinnost vydat ve lhůtě rozhodnutí o odmítnutí žádosti (odmítnutí může být i částečné)</a:t>
            </a: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Povinný subjekt informaci poskytne – rozhodnutí se nevydává </a:t>
            </a: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2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→ proti rozhodnutí o odmítnutí žádosti lze podat </a:t>
            </a:r>
            <a:r>
              <a:rPr lang="cs-CZ" sz="2400" b="1" i="0" cap="all" spc="-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Odvolání</a:t>
            </a:r>
            <a:endParaRPr lang="cs-CZ" sz="2400" b="1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sz="22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2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520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1764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rozhodnutí o Odvolání</a:t>
            </a:r>
          </a:p>
          <a:p>
            <a:pPr>
              <a:buFont typeface="Standardní systémové písmo"/>
              <a:buChar char="-"/>
            </a:pPr>
            <a:r>
              <a:rPr lang="cs-CZ" sz="22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Autoremedura</a:t>
            </a: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– povinný subjekt může rozhodnutí sám změnit či zrušit – pouze pokud tím plně vyhoví odvolání</a:t>
            </a:r>
          </a:p>
          <a:p>
            <a:pPr>
              <a:buFont typeface="Standardní systémové písmo"/>
              <a:buChar char="-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Povinný subjekt předá odvolání </a:t>
            </a:r>
            <a:r>
              <a:rPr lang="cs-CZ" sz="22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nadřízenému</a:t>
            </a: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22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orgánu</a:t>
            </a: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, a to ve lhůtě 15 dní od doručení odvolání </a:t>
            </a:r>
            <a:r>
              <a:rPr lang="cs-CZ" sz="2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→ </a:t>
            </a:r>
            <a:r>
              <a:rPr lang="cs-CZ" sz="2200" b="0" i="0" cap="all" spc="-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o odvolání musí být rozhodnuto do 15 dní </a:t>
            </a:r>
          </a:p>
          <a:p>
            <a:pPr>
              <a:buFont typeface="Standardní systémové písmo"/>
              <a:buChar char="-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není důvod pro odmítnutí žádosti – nadřízený orgán zruší rozhodnutí povinného subjektu o odmítnutí žádosti + přikáže požadovanou informaci poskytnout (do 15 dní)</a:t>
            </a:r>
          </a:p>
          <a:p>
            <a:pPr>
              <a:buFont typeface="Standardní systémové písmo"/>
              <a:buChar char="-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Nadřízený orgán pro příspěvkovou organizaci je ÚOOÚ (NSS Komp 3/2021-26 ) – a s.r.o.? Původně jednatel či VH, nyní po novele § 20/5 zákona č. 106/99 Sb. nesporně ÚOOÚ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2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7761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Soudní přezkum rozhodnutí o odvolání</a:t>
            </a:r>
          </a:p>
          <a:p>
            <a:pPr algn="just"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Řízení se zahajuje žalobou </a:t>
            </a: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Soud přezkoumává, zda jsou dány důvody pro odmítnutí žádosti </a:t>
            </a: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Nejsou-li důvody dány – soud zruší rozhodnutí o odvolání a rozhodnutí povinného subjektu + povinnému subjektu nařídí požadované informace poskytnout </a:t>
            </a: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Jsou-li důvody dány (rozhodnutí byla zákonná) – soud žalobu zamítne </a:t>
            </a: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451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Stížnost proti způsobu vyřízení žádosti </a:t>
            </a:r>
            <a:b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(jinak než rozhodnutím o odmítnutí žádosti)</a:t>
            </a:r>
          </a:p>
          <a:p>
            <a:pPr>
              <a:buFont typeface="Standardní systémové písmo"/>
              <a:buChar char="-"/>
            </a:pPr>
            <a:r>
              <a:rPr lang="cs-CZ" sz="23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Proti vyřízení žádosti s odkazem na zveřejněnou informaci, proti odložení žádosti pro nedostatek působnosti povinného subjektu, proti nevyřízení žádosti (nečinnost), proti pouze částečnému vyřízení žádosti nebo proti výši úhrady požadované za poskytnutí informací </a:t>
            </a:r>
          </a:p>
          <a:p>
            <a:pPr>
              <a:buFont typeface="Standardní systémové písmo"/>
              <a:buChar char="-"/>
            </a:pPr>
            <a:r>
              <a:rPr lang="cs-CZ" sz="23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Forma – písemná i ústní (písemný záznam – není-li vyřízena ihned)</a:t>
            </a:r>
          </a:p>
          <a:p>
            <a:pPr>
              <a:buFont typeface="Standardní systémové písmo"/>
              <a:buChar char="-"/>
            </a:pPr>
            <a:r>
              <a:rPr lang="cs-CZ" sz="23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Lhůta na podání stížnosti – 30 dní</a:t>
            </a:r>
          </a:p>
          <a:p>
            <a:pPr>
              <a:buFont typeface="Standardní systémové písmo"/>
              <a:buChar char="-"/>
            </a:pPr>
            <a:r>
              <a:rPr lang="cs-CZ" sz="23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 stížnosti rozhoduje nadřízený orgán povinného subjektu</a:t>
            </a:r>
          </a:p>
          <a:p>
            <a:pPr marL="0" indent="0" algn="ctr">
              <a:buNone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154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algn="ctr" fontAlgn="ctr"/>
            <a:r>
              <a:rPr lang="cs-CZ" sz="1600" b="1" i="0" cap="all" dirty="0">
                <a:solidFill>
                  <a:schemeClr val="tx1"/>
                </a:solidFill>
                <a:effectLst/>
                <a:latin typeface="+mj-lt"/>
              </a:rPr>
              <a:t>§ 8c (ve znění od 1.1.2023)</a:t>
            </a:r>
          </a:p>
          <a:p>
            <a:pPr algn="ctr" fontAlgn="ctr"/>
            <a:r>
              <a:rPr lang="cs-CZ" sz="1600" b="1" i="0" cap="all" dirty="0">
                <a:solidFill>
                  <a:srgbClr val="000000"/>
                </a:solidFill>
                <a:effectLst/>
                <a:latin typeface="+mj-lt"/>
              </a:rPr>
              <a:t>Informování o příjmech fyzických osob</a:t>
            </a:r>
          </a:p>
          <a:p>
            <a:pPr marL="0" indent="0">
              <a:buNone/>
            </a:pPr>
            <a:r>
              <a:rPr lang="cs-CZ" sz="1600" cap="all" dirty="0">
                <a:solidFill>
                  <a:srgbClr val="444444"/>
                </a:solidFill>
                <a:effectLst/>
                <a:latin typeface="+mj-lt"/>
              </a:rPr>
              <a:t>1) Povinný subjekt </a:t>
            </a:r>
            <a:r>
              <a:rPr lang="cs-CZ" sz="1600" b="1" u="sng" cap="all" dirty="0">
                <a:solidFill>
                  <a:srgbClr val="444444"/>
                </a:solidFill>
                <a:effectLst/>
                <a:latin typeface="+mj-lt"/>
              </a:rPr>
              <a:t>poskytne</a:t>
            </a:r>
            <a:r>
              <a:rPr lang="cs-CZ" sz="1600" cap="all" dirty="0">
                <a:solidFill>
                  <a:srgbClr val="444444"/>
                </a:solidFill>
                <a:effectLst/>
                <a:latin typeface="+mj-lt"/>
              </a:rPr>
              <a:t> </a:t>
            </a:r>
            <a:r>
              <a:rPr lang="cs-CZ" sz="1600" cap="all" dirty="0">
                <a:solidFill>
                  <a:srgbClr val="000000"/>
                </a:solidFill>
                <a:effectLst/>
                <a:latin typeface="+mj-lt"/>
              </a:rPr>
              <a:t>informaci</a:t>
            </a:r>
            <a:r>
              <a:rPr lang="cs-CZ" sz="1600" cap="all" dirty="0">
                <a:solidFill>
                  <a:srgbClr val="444444"/>
                </a:solidFill>
                <a:effectLst/>
                <a:latin typeface="+mj-lt"/>
              </a:rPr>
              <a:t> </a:t>
            </a:r>
            <a:r>
              <a:rPr lang="cs-CZ" sz="1600" cap="all" dirty="0">
                <a:solidFill>
                  <a:srgbClr val="000000"/>
                </a:solidFill>
                <a:effectLst/>
                <a:latin typeface="+mj-lt"/>
              </a:rPr>
              <a:t>o</a:t>
            </a:r>
            <a:r>
              <a:rPr lang="cs-CZ" sz="1600" cap="all" dirty="0">
                <a:solidFill>
                  <a:srgbClr val="444444"/>
                </a:solidFill>
                <a:effectLst/>
                <a:latin typeface="+mj-lt"/>
              </a:rPr>
              <a:t> výši příjmu osoby, které poskytl nebo poskytuje veřejné prostředky mající povahu příjmu ze závislé činnosti nebo funkčních požitků </a:t>
            </a:r>
            <a:r>
              <a:rPr lang="cs-CZ" sz="1600" cap="all" dirty="0">
                <a:solidFill>
                  <a:srgbClr val="444444"/>
                </a:solidFill>
                <a:latin typeface="+mj-lt"/>
              </a:rPr>
              <a:t>podle zákona o daních z příjmu</a:t>
            </a:r>
          </a:p>
          <a:p>
            <a:pPr marL="0" indent="0">
              <a:buNone/>
            </a:pPr>
            <a:r>
              <a:rPr lang="cs-CZ" sz="1600" cap="all" dirty="0">
                <a:solidFill>
                  <a:srgbClr val="444444"/>
                </a:solidFill>
                <a:latin typeface="+mj-lt"/>
              </a:rPr>
              <a:t>A/3) členovi svého statutárního, řídicího, dozorčího nebo kontrolního orgánu, </a:t>
            </a:r>
            <a:r>
              <a:rPr lang="cs-CZ" sz="1600" b="1" u="sng" cap="all" dirty="0">
                <a:solidFill>
                  <a:srgbClr val="444444"/>
                </a:solidFill>
                <a:latin typeface="+mj-lt"/>
              </a:rPr>
              <a:t>anebo</a:t>
            </a:r>
          </a:p>
          <a:p>
            <a:pPr marL="0" indent="0">
              <a:buNone/>
            </a:pPr>
            <a:r>
              <a:rPr lang="cs-CZ" sz="1600" cap="all" dirty="0">
                <a:solidFill>
                  <a:srgbClr val="444444"/>
                </a:solidFill>
                <a:latin typeface="+mj-lt"/>
              </a:rPr>
              <a:t>B) pokud žadatel prokáže veřejný zájem na poskytnutí informace o výši příjmu této osoby a tento veřejný zájem v jednotlivém případě převažuje nad zájmem na ochraně této informace.</a:t>
            </a:r>
          </a:p>
          <a:p>
            <a:pPr marL="0" indent="0">
              <a:buNone/>
            </a:pPr>
            <a:r>
              <a:rPr lang="cs-CZ" sz="1600" cap="all" dirty="0">
                <a:solidFill>
                  <a:srgbClr val="444444"/>
                </a:solidFill>
                <a:latin typeface="+mj-lt"/>
              </a:rPr>
              <a:t>2) Informace o výši příjmu podle odstavce 1 se poskytne v rozsahu </a:t>
            </a:r>
            <a:r>
              <a:rPr lang="cs-CZ" sz="1600" b="1" u="sng" cap="all" dirty="0">
                <a:solidFill>
                  <a:srgbClr val="444444"/>
                </a:solidFill>
                <a:latin typeface="+mj-lt"/>
              </a:rPr>
              <a:t>jméno, příjmení, funkční, pracovní či jiné obdobné zařazení</a:t>
            </a:r>
            <a:r>
              <a:rPr lang="cs-CZ" sz="1600" cap="all" dirty="0">
                <a:solidFill>
                  <a:srgbClr val="444444"/>
                </a:solidFill>
                <a:latin typeface="+mj-lt"/>
              </a:rPr>
              <a:t> a </a:t>
            </a:r>
            <a:r>
              <a:rPr lang="cs-CZ" sz="1600" b="1" u="sng" cap="all" dirty="0">
                <a:solidFill>
                  <a:srgbClr val="444444"/>
                </a:solidFill>
                <a:latin typeface="+mj-lt"/>
              </a:rPr>
              <a:t>výše veřejných prostředků, na kterou vznikl nárok, před zdaněním a dalšími povinnými odvody </a:t>
            </a:r>
            <a:r>
              <a:rPr lang="cs-CZ" sz="1600" cap="all" dirty="0">
                <a:solidFill>
                  <a:srgbClr val="444444"/>
                </a:solidFill>
                <a:latin typeface="+mj-lt"/>
              </a:rPr>
              <a:t>za období podle obsahu žádosti. </a:t>
            </a:r>
          </a:p>
          <a:p>
            <a:pPr marL="0" indent="0" algn="ctr">
              <a:buNone/>
            </a:pPr>
            <a:endParaRPr lang="cs-CZ" sz="1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1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7949654"/>
      </p:ext>
    </p:extLst>
  </p:cSld>
  <p:clrMapOvr>
    <a:masterClrMapping/>
  </p:clrMapOvr>
  <p:transition spd="slow">
    <p:wip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POSKYTOVÁNÍ INFORMACÍ PODLE ZÁKONA O OBCÍCH</a:t>
            </a:r>
            <a:b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endParaRPr lang="cs-CZ" sz="500" b="1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člen zastupitelstva obce 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má při výkonu své funkce právo požadovat informace související s výkonem funkce těchto osob:</a:t>
            </a:r>
          </a:p>
          <a:p>
            <a:pPr marL="457200" indent="-457200">
              <a:buAutoNum type="arabicParenR"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Zaměstnanci obce zařazení do obecního úřadu </a:t>
            </a:r>
          </a:p>
          <a:p>
            <a:pPr marL="457200" indent="-457200">
              <a:buAutoNum type="arabicParenR"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Zaměstnanci právnických osob, které obec založila nebo zřídila</a:t>
            </a:r>
          </a:p>
          <a:p>
            <a:pPr marL="0" indent="0">
              <a:buNone/>
            </a:pPr>
            <a:r>
              <a:rPr lang="cs-CZ" sz="2400" i="1" dirty="0"/>
              <a:t>komplexní znalostí těchto informací je faktickou podmínkou, aby se zastupitel mohl účinně podílet (nebo alespoň potenciálně podílet) na konkrétním rozhodování zastupitelstva obce</a:t>
            </a:r>
            <a:endParaRPr lang="cs-CZ" sz="2400" i="1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AutoNum type="arabicParenR"/>
            </a:pPr>
            <a:endParaRPr lang="cs-CZ" sz="2400" b="1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452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b="1" cap="all" dirty="0"/>
              <a:t>1) </a:t>
            </a:r>
            <a:r>
              <a:rPr lang="cs-CZ" cap="all" dirty="0"/>
              <a:t>příspěvková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sz="30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buFontTx/>
              <a:buChar char="-"/>
            </a:pPr>
            <a:r>
              <a:rPr lang="cs-CZ" sz="30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Jasné zařazení mezi zadavatele § 4 odst. 1 písm. d) ZZVZ</a:t>
            </a:r>
          </a:p>
          <a:p>
            <a:pPr lvl="0">
              <a:buFontTx/>
              <a:buChar char="-"/>
            </a:pPr>
            <a:r>
              <a:rPr lang="cs-CZ" sz="30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Zařazení mezi zadavatele nepřináší žádné pochybnosti</a:t>
            </a:r>
          </a:p>
          <a:p>
            <a:pPr lvl="0">
              <a:buFontTx/>
              <a:buChar char="-"/>
            </a:pPr>
            <a:endParaRPr lang="cs-CZ" sz="30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buFontTx/>
              <a:buChar char="-"/>
            </a:pPr>
            <a:endParaRPr lang="cs-CZ" sz="30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3865547"/>
      </p:ext>
    </p:extLst>
  </p:cSld>
  <p:clrMapOvr>
    <a:masterClrMapping/>
  </p:clrMapOvr>
  <p:transition spd="slow">
    <p:push dir="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POSKYTOVÁNÍ INFORMACÍ PODLE ZÁKONA O OBCÍCH</a:t>
            </a:r>
            <a:b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endParaRPr lang="cs-CZ" sz="2400" b="1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poskytované informace se týkají zpravidla </a:t>
            </a: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samostatné působnosti obce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, případě </a:t>
            </a: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přenesené působnosti výslovně svěřené zastupitelstvu 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- zde se poskytují informace vždy, zpravidla vč. Osobních údajů a obchodních tajemství – výjimky dále</a:t>
            </a: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Pokud zastupitel požaduje jiné informace (z přenesené působnosti) – musí využít žádost podle zákona o svobodném přístupu k informacím – informace získá ve stejném (omezeném) rozsahu jako jakýkoliv jiný žadatel</a:t>
            </a:r>
          </a:p>
        </p:txBody>
      </p:sp>
    </p:spTree>
    <p:extLst>
      <p:ext uri="{BB962C8B-B14F-4D97-AF65-F5344CB8AC3E}">
        <p14:creationId xmlns:p14="http://schemas.microsoft.com/office/powerpoint/2010/main" val="233706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39949"/>
            <a:ext cx="8229600" cy="43533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Výjimky u poskytování informací</a:t>
            </a:r>
          </a:p>
          <a:p>
            <a:pPr marL="0" indent="0" algn="ctr">
              <a:buNone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U osobních údajů lze v mimořádných případech, v nichž by jejich zpřístupnění znamenalo neproporcionální zásah do ochrany osobních údajů, tyto údaje vyloučit s odkazem na </a:t>
            </a: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test proporcionality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, resp. na poměřování mezi právem na informace (a nezbytností znalosti dané informace pro výkon funkce zastupitele) a právem na ochranu osobnosti, resp. osobních údajů. </a:t>
            </a:r>
          </a:p>
          <a:p>
            <a:pPr marL="0" indent="0" algn="ctr">
              <a:buNone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Příkladem může být detailní informování o  zaměstnancích obce (typicky informace o jejich platu), u nichž by zřejmě i ve vztahu k členovi zastupitelstva obce bylo namístě aplikovat „platový test“.</a:t>
            </a:r>
          </a:p>
        </p:txBody>
      </p:sp>
    </p:spTree>
    <p:extLst>
      <p:ext uri="{BB962C8B-B14F-4D97-AF65-F5344CB8AC3E}">
        <p14:creationId xmlns:p14="http://schemas.microsoft.com/office/powerpoint/2010/main" val="1459675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postup při vyřizování žádosti zastupitele</a:t>
            </a: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Zákon o obcích neupravuje způsob vyřízení požadavku</a:t>
            </a: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Subsidiárně se aplikují procesní pravidla ze zákona o svobodném přístupu k informacím (nedopadá na ochranu informací, jejich zveřejnění a požadavek na úhradu nákladů)</a:t>
            </a: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 informace lze žádat ústně i písemně </a:t>
            </a: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Informace se poskytuje do 30 dní</a:t>
            </a:r>
          </a:p>
          <a:p>
            <a:pPr>
              <a:buFont typeface="Standardní systémové písmo"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Opravný prostředek (stížnost, odvolání) – rozhoduje příslušný krajský úřad</a:t>
            </a:r>
          </a:p>
        </p:txBody>
      </p:sp>
    </p:spTree>
    <p:extLst>
      <p:ext uri="{BB962C8B-B14F-4D97-AF65-F5344CB8AC3E}">
        <p14:creationId xmlns:p14="http://schemas.microsoft.com/office/powerpoint/2010/main" val="3631283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3) Podávání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Právo zastupitele na informace je vymezeno obecně, bez stanovení procesních pravidel pro vyřizování žádostí zastupitelů o  informace formalizovaným způsobem. Z  toho lze dovozovat, že </a:t>
            </a: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odpovědnost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orgánů obce, popřípadě právnických osob, které obec založila či zřídila, za plnění povinností vyplývajících z  tohoto ustanovení je </a:t>
            </a:r>
            <a:r>
              <a:rPr lang="cs-CZ" sz="24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primárně politická, tyto orgány nejsou povinny o žádosti vydávat rozhodnutí a poskytnutí informací podle tohoto ustanovení nelze obecně vymáhat například cestou soudní žaloby 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apod. Jde tedy především o interní vztahy v rámci orgánů příslušné obce, nikoli o  výkon veřejné správy navenek.</a:t>
            </a:r>
          </a:p>
        </p:txBody>
      </p:sp>
    </p:spTree>
    <p:extLst>
      <p:ext uri="{BB962C8B-B14F-4D97-AF65-F5344CB8AC3E}">
        <p14:creationId xmlns:p14="http://schemas.microsoft.com/office/powerpoint/2010/main" val="3095588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JUDr. Ludvík Ševčík, ml.</a:t>
            </a:r>
          </a:p>
          <a:p>
            <a:r>
              <a:rPr lang="cs-CZ" dirty="0">
                <a:solidFill>
                  <a:schemeClr val="tx1"/>
                </a:solidFill>
              </a:rPr>
              <a:t>Brno, Kobližná 19</a:t>
            </a:r>
          </a:p>
          <a:p>
            <a:r>
              <a:rPr lang="cs-CZ" dirty="0"/>
              <a:t>Kobližná 47/19, 602 00 Brno</a:t>
            </a:r>
          </a:p>
          <a:p>
            <a:r>
              <a:rPr lang="cs-CZ" dirty="0" err="1">
                <a:hlinkClick r:id="rId2"/>
              </a:rPr>
              <a:t>ludvik.sevcik@sakbrno.cz</a:t>
            </a:r>
            <a:endParaRPr lang="cs-CZ" dirty="0"/>
          </a:p>
          <a:p>
            <a:r>
              <a:rPr lang="cs-CZ" dirty="0"/>
              <a:t>+420 777 74 78 75</a:t>
            </a:r>
          </a:p>
        </p:txBody>
      </p:sp>
    </p:spTree>
    <p:extLst>
      <p:ext uri="{BB962C8B-B14F-4D97-AF65-F5344CB8AC3E}">
        <p14:creationId xmlns:p14="http://schemas.microsoft.com/office/powerpoint/2010/main" val="3889967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b="1" cap="all" dirty="0"/>
              <a:t>1) jiná PO jako zadavatel</a:t>
            </a: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6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jen PO, nikoliv FO </a:t>
            </a:r>
            <a:r>
              <a:rPr lang="cs-CZ" sz="2600" cap="all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byŤ</a:t>
            </a:r>
            <a:r>
              <a:rPr lang="cs-CZ" sz="26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2600" cap="all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osvČ</a:t>
            </a:r>
            <a:endParaRPr lang="cs-CZ" sz="26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Tx/>
              <a:buChar char="-"/>
            </a:pPr>
            <a:r>
              <a:rPr lang="cs-CZ" sz="26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Zadávací směrnice „body </a:t>
            </a:r>
            <a:r>
              <a:rPr lang="cs-CZ" sz="2600" cap="all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governed</a:t>
            </a:r>
            <a:r>
              <a:rPr lang="cs-CZ" sz="26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by public </a:t>
            </a:r>
            <a:r>
              <a:rPr lang="cs-CZ" sz="2600" cap="all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law</a:t>
            </a:r>
            <a:r>
              <a:rPr lang="cs-CZ" sz="26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“ tedy v našem režimu jde o „veřejnoprávní subjekt“</a:t>
            </a:r>
          </a:p>
          <a:p>
            <a:pPr>
              <a:buFontTx/>
              <a:buChar char="-"/>
            </a:pPr>
            <a:r>
              <a:rPr lang="cs-CZ" sz="26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Významná je závislost na veřejném zadavateli</a:t>
            </a:r>
          </a:p>
          <a:p>
            <a:pPr>
              <a:buFontTx/>
              <a:buChar char="-"/>
            </a:pPr>
            <a:r>
              <a:rPr lang="cs-CZ" sz="26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§ 4 odst. 1 písm. e) – </a:t>
            </a:r>
            <a:r>
              <a:rPr lang="cs-CZ" sz="2600" cap="all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podbody</a:t>
            </a:r>
            <a:r>
              <a:rPr lang="cs-CZ" sz="26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1 a 2 musí být splněny </a:t>
            </a:r>
            <a:r>
              <a:rPr lang="cs-CZ" sz="26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kumulativně</a:t>
            </a:r>
          </a:p>
          <a:p>
            <a:pPr>
              <a:buFontTx/>
              <a:buChar char="-"/>
            </a:pPr>
            <a:r>
              <a:rPr lang="cs-CZ" sz="26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důvod založení veřejnoprávní (rozhoduje faktická činnost nikoliv formální označení – ale lze naplnit až dodatečně) </a:t>
            </a:r>
          </a:p>
          <a:p>
            <a:pPr>
              <a:buFontTx/>
              <a:buChar char="-"/>
            </a:pPr>
            <a:r>
              <a:rPr lang="cs-CZ" sz="26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Jen vlastnictví nestačí ( ks </a:t>
            </a:r>
            <a:r>
              <a:rPr lang="cs-CZ" sz="2600" cap="all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brno</a:t>
            </a:r>
            <a:r>
              <a:rPr lang="cs-CZ" sz="26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62 ca 12/2008)</a:t>
            </a:r>
          </a:p>
          <a:p>
            <a:pPr>
              <a:buFontTx/>
              <a:buChar char="-"/>
            </a:pPr>
            <a:r>
              <a:rPr lang="cs-CZ" sz="22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cs-CZ" sz="28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896542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b="1" cap="all" dirty="0"/>
              <a:t>1) jiná PO jako zadavatel</a:t>
            </a: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8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 jsou potřeby veřejného zájmu? Zájem širokého okruhu subjektů na daném území</a:t>
            </a:r>
          </a:p>
          <a:p>
            <a:pPr>
              <a:buFontTx/>
              <a:buChar char="-"/>
            </a:pPr>
            <a:r>
              <a:rPr lang="cs-CZ" sz="28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 je průmyslová a obchodní povaha? Zisk jako primární a původní cíl; existence konkurence není významná</a:t>
            </a:r>
          </a:p>
          <a:p>
            <a:pPr>
              <a:buFontTx/>
              <a:buChar char="-"/>
            </a:pPr>
            <a:r>
              <a:rPr lang="cs-CZ" sz="28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„převážně financuje“ – dle ESD (určující de facto pravidla) nad 50 %</a:t>
            </a:r>
          </a:p>
          <a:p>
            <a:pPr>
              <a:buFontTx/>
              <a:buChar char="-"/>
            </a:pPr>
            <a:r>
              <a:rPr lang="cs-CZ" sz="28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Je-li jiná PO zadavatel, zadává </a:t>
            </a:r>
            <a:r>
              <a:rPr lang="cs-CZ" sz="2800" b="1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vše v režimu zákona</a:t>
            </a:r>
            <a:r>
              <a:rPr lang="cs-CZ" sz="28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, tedy i běžné obchodní činnosti </a:t>
            </a:r>
          </a:p>
          <a:p>
            <a:pPr>
              <a:buFontTx/>
              <a:buChar char="-"/>
            </a:pPr>
            <a:endParaRPr lang="cs-CZ" sz="28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47669436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1) </a:t>
            </a:r>
            <a:r>
              <a:rPr lang="cs-CZ" sz="3600" cap="all" dirty="0"/>
              <a:t>ne/zadavatel (dobrovolný zadavatel)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§ 4 odst. 4 a 5 ZZVZ</a:t>
            </a:r>
          </a:p>
          <a:p>
            <a:pPr lvl="0">
              <a:buFontTx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odst. 5 - týká se jej vše až </a:t>
            </a:r>
            <a:r>
              <a:rPr lang="cs-CZ" sz="2400" b="1" u="sng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do ukončení </a:t>
            </a: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zadávacího řízení – tedy ne následné zveřejňování – ale námitky a dozor ÚOHS ano</a:t>
            </a:r>
          </a:p>
          <a:p>
            <a:pPr lvl="0">
              <a:buFontTx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§ 127 odst. 2 písm. g) – neomezená možnost zrušení zadávacího řízení</a:t>
            </a:r>
          </a:p>
          <a:p>
            <a:pPr lvl="0">
              <a:buFontTx/>
              <a:buChar char="-"/>
            </a:pPr>
            <a:endParaRPr lang="cs-CZ" sz="2800" dirty="0">
              <a:latin typeface="Arial"/>
              <a:ea typeface="Calibri"/>
            </a:endParaRPr>
          </a:p>
          <a:p>
            <a:pPr marL="0" indent="0">
              <a:buNone/>
            </a:pPr>
            <a:endParaRPr lang="cs-CZ" sz="28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95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b="1" cap="all" dirty="0"/>
              <a:t>1) dotovaný zadavatel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8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§ 4 odst. 2 ZZVZ</a:t>
            </a:r>
          </a:p>
          <a:p>
            <a:pPr>
              <a:buFontTx/>
              <a:buChar char="-"/>
            </a:pPr>
            <a:r>
              <a:rPr lang="cs-CZ" sz="28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200 mil. Kč nebo 50 % z veřejných zdrojů</a:t>
            </a:r>
          </a:p>
          <a:p>
            <a:pPr>
              <a:buFontTx/>
              <a:buChar char="-"/>
            </a:pPr>
            <a:r>
              <a:rPr lang="cs-CZ" sz="28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Více zdrojové </a:t>
            </a:r>
            <a:r>
              <a:rPr lang="cs-CZ" sz="2800" cap="all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financovíní</a:t>
            </a:r>
            <a:r>
              <a:rPr lang="cs-CZ" sz="28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– součet veřejných zdrojů</a:t>
            </a:r>
            <a:endParaRPr lang="cs-CZ" sz="2800" dirty="0">
              <a:latin typeface="Arial"/>
              <a:ea typeface="Calibri"/>
            </a:endParaRPr>
          </a:p>
          <a:p>
            <a:pPr lvl="0">
              <a:buFontTx/>
              <a:buChar char="-"/>
            </a:pPr>
            <a:endParaRPr lang="cs-CZ" sz="28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buFontTx/>
              <a:buChar char="-"/>
            </a:pPr>
            <a:endParaRPr lang="cs-CZ" sz="2800" dirty="0">
              <a:latin typeface="Arial"/>
              <a:ea typeface="Calibri"/>
            </a:endParaRPr>
          </a:p>
          <a:p>
            <a:pPr marL="0" indent="0">
              <a:buNone/>
            </a:pPr>
            <a:endParaRPr lang="cs-CZ" sz="28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708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/>
              <a:t>1) Sektorový zadavatel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>
              <a:buFontTx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§ 4 odst. 3 ZZVZ</a:t>
            </a:r>
          </a:p>
          <a:p>
            <a:pPr>
              <a:buFontTx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§ 151 </a:t>
            </a:r>
            <a:r>
              <a:rPr lang="cs-CZ" sz="2400" cap="all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zzvz</a:t>
            </a: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Tx/>
              <a:buChar char="-"/>
            </a:pPr>
            <a:r>
              <a:rPr lang="cs-CZ" sz="24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Relevantní činnosti podle § 153 </a:t>
            </a:r>
            <a:r>
              <a:rPr lang="cs-CZ" sz="2400" cap="all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zzvz</a:t>
            </a:r>
            <a:endParaRPr lang="cs-CZ" sz="24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Tx/>
              <a:buChar char="-"/>
            </a:pPr>
            <a:endParaRPr lang="cs-CZ" sz="2800" dirty="0">
              <a:latin typeface="Arial"/>
              <a:ea typeface="Calibri"/>
            </a:endParaRPr>
          </a:p>
          <a:p>
            <a:pPr lvl="0">
              <a:buFontTx/>
              <a:buChar char="-"/>
            </a:pPr>
            <a:endParaRPr lang="cs-CZ" sz="28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buFontTx/>
              <a:buChar char="-"/>
            </a:pPr>
            <a:endParaRPr lang="cs-CZ" sz="2800" dirty="0">
              <a:latin typeface="Arial"/>
              <a:ea typeface="Calibri"/>
            </a:endParaRPr>
          </a:p>
          <a:p>
            <a:pPr marL="0" indent="0">
              <a:buNone/>
            </a:pPr>
            <a:endParaRPr lang="cs-CZ" sz="2800" cap="all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030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2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18100</TotalTime>
  <Words>3381</Words>
  <Application>Microsoft Office PowerPoint</Application>
  <PresentationFormat>Předvádění na obrazovce (4:3)</PresentationFormat>
  <Paragraphs>307</Paragraphs>
  <Slides>44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3" baseType="lpstr">
      <vt:lpstr>-apple-system</vt:lpstr>
      <vt:lpstr>Arial</vt:lpstr>
      <vt:lpstr>Arial</vt:lpstr>
      <vt:lpstr>Arial CE</vt:lpstr>
      <vt:lpstr>Calibri</vt:lpstr>
      <vt:lpstr>Calibri Light</vt:lpstr>
      <vt:lpstr>Courier New</vt:lpstr>
      <vt:lpstr>Standardní systémové písmo</vt:lpstr>
      <vt:lpstr>Retrospektiva</vt:lpstr>
      <vt:lpstr>Spolek veřejně prospěšných služeb Sekce ekonomicko – správní  Veřejný zadavatel IN house veřejné zakázky registr smluv provázanost obce a korporace Podávání informací</vt:lpstr>
      <vt:lpstr> 1) zadavatel – obecně (§ 4 zZVZ)</vt:lpstr>
      <vt:lpstr> 1) veřejný zadavatel</vt:lpstr>
      <vt:lpstr> 1) příspěvková organizace</vt:lpstr>
      <vt:lpstr> 1) jiná PO jako zadavatel</vt:lpstr>
      <vt:lpstr> 1) jiná PO jako zadavatel</vt:lpstr>
      <vt:lpstr>1) ne/zadavatel (dobrovolný zadavatel)</vt:lpstr>
      <vt:lpstr> 1) dotovaný zadavatel</vt:lpstr>
      <vt:lpstr>1) Sektorový zadavatel</vt:lpstr>
      <vt:lpstr>2) In House NE-veřejné zakázky</vt:lpstr>
      <vt:lpstr>2) In House NE-veřejné zakázky</vt:lpstr>
      <vt:lpstr>2) In House NE-veřejné zakázky</vt:lpstr>
      <vt:lpstr>2) In House NE-veřejné zakázky</vt:lpstr>
      <vt:lpstr>2) In House NE-veřejné zakázky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3) Podávání informací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 energo s.r.o.</dc:title>
  <dc:creator>Ludvík Ševčík</dc:creator>
  <cp:lastModifiedBy>Ludvík Ševčík</cp:lastModifiedBy>
  <cp:revision>886</cp:revision>
  <cp:lastPrinted>2019-05-05T11:47:34Z</cp:lastPrinted>
  <dcterms:created xsi:type="dcterms:W3CDTF">2013-07-12T20:12:32Z</dcterms:created>
  <dcterms:modified xsi:type="dcterms:W3CDTF">2023-05-17T14:59:49Z</dcterms:modified>
</cp:coreProperties>
</file>