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7" r:id="rId3"/>
    <p:sldId id="257" r:id="rId4"/>
    <p:sldId id="274" r:id="rId5"/>
    <p:sldId id="273" r:id="rId6"/>
    <p:sldId id="269" r:id="rId7"/>
    <p:sldId id="275" r:id="rId8"/>
    <p:sldId id="276" r:id="rId9"/>
    <p:sldId id="270" r:id="rId10"/>
    <p:sldId id="282" r:id="rId11"/>
    <p:sldId id="278" r:id="rId12"/>
    <p:sldId id="271" r:id="rId13"/>
    <p:sldId id="290" r:id="rId14"/>
    <p:sldId id="292" r:id="rId15"/>
    <p:sldId id="293" r:id="rId16"/>
    <p:sldId id="296" r:id="rId17"/>
    <p:sldId id="297" r:id="rId18"/>
    <p:sldId id="295" r:id="rId19"/>
    <p:sldId id="277" r:id="rId20"/>
    <p:sldId id="281" r:id="rId21"/>
    <p:sldId id="279" r:id="rId22"/>
    <p:sldId id="280" r:id="rId23"/>
    <p:sldId id="283" r:id="rId24"/>
    <p:sldId id="289" r:id="rId25"/>
    <p:sldId id="284" r:id="rId26"/>
    <p:sldId id="285" r:id="rId27"/>
    <p:sldId id="286" r:id="rId28"/>
    <p:sldId id="287" r:id="rId29"/>
    <p:sldId id="288" r:id="rId30"/>
    <p:sldId id="272" r:id="rId31"/>
    <p:sldId id="298" r:id="rId32"/>
    <p:sldId id="294" r:id="rId33"/>
    <p:sldId id="268" r:id="rId34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7DCBBB7-882B-486B-B71B-EBBAF7EC775E}">
          <p14:sldIdLst>
            <p14:sldId id="256"/>
            <p14:sldId id="267"/>
            <p14:sldId id="257"/>
            <p14:sldId id="274"/>
            <p14:sldId id="273"/>
            <p14:sldId id="269"/>
            <p14:sldId id="275"/>
            <p14:sldId id="276"/>
            <p14:sldId id="270"/>
            <p14:sldId id="282"/>
            <p14:sldId id="278"/>
            <p14:sldId id="271"/>
            <p14:sldId id="290"/>
            <p14:sldId id="292"/>
            <p14:sldId id="293"/>
            <p14:sldId id="296"/>
            <p14:sldId id="297"/>
            <p14:sldId id="295"/>
            <p14:sldId id="277"/>
            <p14:sldId id="281"/>
            <p14:sldId id="279"/>
            <p14:sldId id="280"/>
            <p14:sldId id="283"/>
            <p14:sldId id="289"/>
            <p14:sldId id="284"/>
            <p14:sldId id="285"/>
            <p14:sldId id="286"/>
            <p14:sldId id="287"/>
            <p14:sldId id="288"/>
            <p14:sldId id="272"/>
            <p14:sldId id="298"/>
            <p14:sldId id="29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6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51E5-71F3-4ADF-9C87-0C6AB3D7BB98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15FEE-50EB-4242-90B8-DE98270E0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563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9B71-E9FF-4CF3-9F09-C22C9788231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177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259EC-5B6F-498F-BABD-8EF8C37D4A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5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59EC-5B6F-498F-BABD-8EF8C37D4A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8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42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83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05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34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41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66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13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67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02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46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3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05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52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00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73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2508-2827-41A0-AD7C-0CB9A9871DA7}" type="datetimeFigureOut">
              <a:rPr lang="cs-CZ" smtClean="0"/>
              <a:t>17.5.2023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1C5C67-F741-4EF8-B415-C5E96666F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4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rtal.gov.cz/kam-dal/pro-urady-ovm/formulare-k-registru-smlu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mlouvy.gov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registr-smluv.aspx?q=Y2hudW09OQ%3d%3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interiér&#10;&#10;Popis byl vytvořen automaticky">
            <a:extLst>
              <a:ext uri="{FF2B5EF4-FFF2-40B4-BE49-F238E27FC236}">
                <a16:creationId xmlns:a16="http://schemas.microsoft.com/office/drawing/2014/main" xmlns="" id="{AD3A71A6-BB4F-4166-9C1D-598976736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-1" b="-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6" name="Isosceles Triangle 95">
            <a:extLst>
              <a:ext uri="{FF2B5EF4-FFF2-40B4-BE49-F238E27FC236}">
                <a16:creationId xmlns:a16="http://schemas.microsoft.com/office/drawing/2014/main" xmlns="" id="{948AE52C-AD58-4D7E-BBEC-741EA69A90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Parallelogram 97">
            <a:extLst>
              <a:ext uri="{FF2B5EF4-FFF2-40B4-BE49-F238E27FC236}">
                <a16:creationId xmlns:a16="http://schemas.microsoft.com/office/drawing/2014/main" xmlns="" id="{EB3158C7-B011-4D27-BC9D-27EA5BE02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7295AA18-FA8B-4B5D-9477-7F5F51288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5E377175-C211-4D7B-89F7-92406DBD73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23">
            <a:extLst>
              <a:ext uri="{FF2B5EF4-FFF2-40B4-BE49-F238E27FC236}">
                <a16:creationId xmlns:a16="http://schemas.microsoft.com/office/drawing/2014/main" xmlns="" id="{40EA1C2A-B332-4211-8479-EA99BC303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Rectangle 25">
            <a:extLst>
              <a:ext uri="{FF2B5EF4-FFF2-40B4-BE49-F238E27FC236}">
                <a16:creationId xmlns:a16="http://schemas.microsoft.com/office/drawing/2014/main" xmlns="" id="{24A97CC0-C913-4A9C-B6E8-755C7D15E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xmlns="" id="{9DFA36DF-98BD-46D3-A75B-97154DB48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EAEA32-1B95-400D-946D-459B00FBE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673" y="1894833"/>
            <a:ext cx="5831793" cy="187319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cs-CZ" sz="6000" dirty="0"/>
              <a:t>Registr smluv</a:t>
            </a:r>
            <a:br>
              <a:rPr lang="cs-CZ" sz="6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400" dirty="0"/>
              <a:t>povinné či nepovinné uveřejňování smluv</a:t>
            </a: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18646CB-2AED-4C8E-B6A8-EA2C2F1B1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879" y="3854636"/>
            <a:ext cx="4573037" cy="109689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Mgr. Martin Nehyba</a:t>
            </a:r>
          </a:p>
        </p:txBody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xmlns="" id="{D1D22F90-51DE-40F7-96EE-8E9894DF0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28">
            <a:extLst>
              <a:ext uri="{FF2B5EF4-FFF2-40B4-BE49-F238E27FC236}">
                <a16:creationId xmlns:a16="http://schemas.microsoft.com/office/drawing/2014/main" xmlns="" id="{F45D120E-4F36-4767-98FA-949993B8E1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9">
            <a:extLst>
              <a:ext uri="{FF2B5EF4-FFF2-40B4-BE49-F238E27FC236}">
                <a16:creationId xmlns:a16="http://schemas.microsoft.com/office/drawing/2014/main" xmlns="" id="{B541A2F0-1EDC-4D03-94AC-35BC742CE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xmlns="" id="{08CE2AE4-51CC-4060-8818-423BB07BF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Obrázek 17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88FA6390-8465-42FA-A0D4-110D236A2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9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19" y="355475"/>
            <a:ext cx="10837332" cy="6680449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e) smlouvu uzavřenou adhezním způsobem, jejíž smluvní stranou je právnická osoba uvedená v § 2 odst. 1 písm. e), j), k), l) nebo m) ZRS, s výjimkou smluv uzavřených na základě zadávacího řízení podle zákona o veřejných zakázkách,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pouze jedna smluvní strana měla možnost reálně ovlivnit obsah smlouvy, typicky formulářový vzhled smlouvy s užitím obchodních či smluvních podmínek, které druhá smluvní strana pouze akceptuje, např. smlouvy s poskytovateli mobilních služeb, dodavateli elektrické energie, plynu, smlouvy o cestovním/životním pojištění, …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g) smlouvu uzavřenou na komoditní burze, na regulovaném trhu nebo evropském regulovaném trhu, v dražbě nebo v aukci anebo jiným obdobným postupem, s nímž je spojen zvláštní způsob přechodu nebo převodu vlastnického práva,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i) smlouvu, která je uzavřena s autorem nebo výkonným umělcem v souvislosti s autorským dílem nebo uměleckým výkonem,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smlouva o výkonu herce/zpěváka, 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6824"/>
            <a:ext cx="11220450" cy="6866426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h) smlouvu, jestliže výše hodnoty jejího předmětu je 50.000,- Kč bez daně z přidané hodnoty nebo nižší,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pozor, rozhodná je hodnota předmětu, nikoli výše úplaty (např. darování obrazu v hodnotě 1 mil. Kč má výši úplaty 0 Kč), odhad/znalecký posudek, případně z opatrnosti nic nebrání zveřejnění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u smluv s opakujícím se plněním uzavřeným na dobu neurčitou (např. smlouva o nájmu) je doporučeno počítat hodnotu smlouvy jako součet plnění za období 5 let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u směnné smlouvy je třeba za hodnotu předmětu smlouvy považovat hodnotu věci, která má vyšší hodnotu (nikoliv součet hodnot obou předmětů směny ani </a:t>
            </a:r>
            <a:r>
              <a:rPr lang="cs-CZ" sz="2200">
                <a:solidFill>
                  <a:schemeClr val="tx1"/>
                </a:solidFill>
              </a:rPr>
              <a:t>výši doplatku). </a:t>
            </a:r>
            <a:endParaRPr lang="cs-CZ" sz="2200" dirty="0">
              <a:solidFill>
                <a:schemeClr val="tx1"/>
              </a:solidFill>
            </a:endParaRP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k) smlouvu, jejíž alespoň jednou smluvní stranou je obec, která nevykonává rozšířenou působnost, příspěvková organizace touto obcí zřízená nebo právnická osoba, v níž má taková obec sama nebo s jinými takovými obcemi většinovou účast,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v ČR 205 obcí s rozšířenou působností, seznam na webu Ministerstva pro místní rozvoj ČR, na ostatní obce dopadá, i kdyby uzavíraly smlouvu s povinným subjektem 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p) kolektivní smlouvu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smlouva mezi odborovou organizací a zaměstnavatelem, obsahem mzdové a pracovní podmínky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a další…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1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58" y="177551"/>
            <a:ext cx="8596668" cy="132080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Postup uveřejnění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84" y="1160586"/>
            <a:ext cx="10837332" cy="5607768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uveřejnění = vložení „</a:t>
            </a:r>
            <a:r>
              <a:rPr lang="cs-CZ" sz="2400" i="1" dirty="0">
                <a:solidFill>
                  <a:schemeClr val="tx1"/>
                </a:solidFill>
              </a:rPr>
              <a:t>elektronického obrazu </a:t>
            </a:r>
            <a:r>
              <a:rPr lang="cs-CZ" sz="2400" b="1" i="1" dirty="0">
                <a:solidFill>
                  <a:srgbClr val="FF0000"/>
                </a:solidFill>
              </a:rPr>
              <a:t>textového obsahu smlouvy </a:t>
            </a:r>
            <a:r>
              <a:rPr lang="cs-CZ" sz="2400" i="1" dirty="0">
                <a:solidFill>
                  <a:schemeClr val="tx1"/>
                </a:solidFill>
              </a:rPr>
              <a:t>v otevřeném a strojově čitelném formátu“</a:t>
            </a:r>
            <a:r>
              <a:rPr lang="cs-CZ" sz="2400" dirty="0">
                <a:solidFill>
                  <a:schemeClr val="tx1"/>
                </a:solidFill>
              </a:rPr>
              <a:t> a rovněž </a:t>
            </a:r>
            <a:r>
              <a:rPr lang="cs-CZ" sz="2400" b="1" dirty="0">
                <a:solidFill>
                  <a:srgbClr val="FF0000"/>
                </a:solidFill>
              </a:rPr>
              <a:t>metadat</a:t>
            </a:r>
            <a:r>
              <a:rPr lang="cs-CZ" sz="2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a)</a:t>
            </a:r>
            <a:r>
              <a:rPr lang="cs-CZ" sz="2000" dirty="0">
                <a:solidFill>
                  <a:schemeClr val="tx1"/>
                </a:solidFill>
              </a:rPr>
              <a:t> identifikace smluvních stran,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b)</a:t>
            </a:r>
            <a:r>
              <a:rPr lang="cs-CZ" sz="2000" dirty="0">
                <a:solidFill>
                  <a:schemeClr val="tx1"/>
                </a:solidFill>
              </a:rPr>
              <a:t> vymezení předmětu smlouvy,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c)</a:t>
            </a:r>
            <a:r>
              <a:rPr lang="cs-CZ" sz="2000" dirty="0">
                <a:solidFill>
                  <a:schemeClr val="tx1"/>
                </a:solidFill>
              </a:rPr>
              <a:t> cenu, a pokud ji smlouva neobsahuje, hodnotu předmětu smlouvy, lze-li ji určit,</a:t>
            </a:r>
          </a:p>
          <a:p>
            <a:pPr lvl="1"/>
            <a:r>
              <a:rPr lang="cs-CZ" sz="2000" b="1" dirty="0">
                <a:solidFill>
                  <a:schemeClr val="tx1"/>
                </a:solidFill>
              </a:rPr>
              <a:t>d)</a:t>
            </a:r>
            <a:r>
              <a:rPr lang="cs-CZ" sz="2000" dirty="0">
                <a:solidFill>
                  <a:schemeClr val="tx1"/>
                </a:solidFill>
              </a:rPr>
              <a:t> datum uzavření smlouvy.</a:t>
            </a:r>
          </a:p>
          <a:p>
            <a:pPr algn="just"/>
            <a:r>
              <a:rPr lang="cs-CZ" sz="2400" dirty="0" err="1">
                <a:solidFill>
                  <a:schemeClr val="tx1"/>
                </a:solidFill>
              </a:rPr>
              <a:t>metadata</a:t>
            </a:r>
            <a:r>
              <a:rPr lang="cs-CZ" sz="2400" dirty="0">
                <a:solidFill>
                  <a:schemeClr val="tx1"/>
                </a:solidFill>
              </a:rPr>
              <a:t> a) a c) lze vyloučit, jsou-li obchodním tajemstvím osoby uvedené v § 2 odst. 1 písm. e), j), k), l) nebo m) ZRS 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otevřený a strojově čitelný formát = DOC, DOCX,</a:t>
            </a:r>
            <a:r>
              <a:rPr lang="en-US" sz="2400" dirty="0">
                <a:solidFill>
                  <a:schemeClr val="tx1"/>
                </a:solidFill>
              </a:rPr>
              <a:t> RTF, PDF, TXT a ODT</a:t>
            </a:r>
            <a:r>
              <a:rPr lang="cs-CZ" sz="2400" dirty="0">
                <a:solidFill>
                  <a:schemeClr val="tx1"/>
                </a:solidFill>
              </a:rPr>
              <a:t>, vždy tedy smlouvy v písemné formě s úplnou textovou vrstvou, nikoli naskenovaný obrázek smlouvy, pozor max. 20 MB (limit datové zprávy)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bez zbytečného odkladu, nejpozději do 30 dnů od uzavření smlouvy na elektronickém formuláři do datové schránky zřízené správci registru smluv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19" y="267198"/>
            <a:ext cx="10837332" cy="6590802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 Formulář ke zveřejnění smlouvy na webu Portál veřejné správy,  </a:t>
            </a:r>
            <a:r>
              <a:rPr lang="cs-CZ" sz="2400" dirty="0">
                <a:solidFill>
                  <a:schemeClr val="tx1"/>
                </a:solidFill>
                <a:hlinkClick r:id="rId2"/>
              </a:rPr>
              <a:t>https://portal.gov.cz/kam-dal/pro-urady-ovm/formulare-k-registru-smluv</a:t>
            </a:r>
            <a:endParaRPr lang="cs-CZ" sz="2400" dirty="0">
              <a:solidFill>
                <a:schemeClr val="tx1"/>
              </a:solidFill>
            </a:endParaRP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6563" t="11678" r="1468" b="30228"/>
          <a:stretch/>
        </p:blipFill>
        <p:spPr>
          <a:xfrm>
            <a:off x="460592" y="1270000"/>
            <a:ext cx="10688559" cy="52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0126" t="11767" r="15712" b="6438"/>
          <a:stretch/>
        </p:blipFill>
        <p:spPr>
          <a:xfrm>
            <a:off x="0" y="-11108"/>
            <a:ext cx="5720082" cy="686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60469" t="11898" r="16172" b="5292"/>
          <a:stretch/>
        </p:blipFill>
        <p:spPr>
          <a:xfrm>
            <a:off x="6705601" y="-11107"/>
            <a:ext cx="5486400" cy="68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6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2058" y="257175"/>
            <a:ext cx="10553257" cy="6343650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po vyplnění formuláře stiskněte tlačítko „POKRAČOVAT“. Následují dvě možnosti, jak dále zpracovat požadavek v registru smluv: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</a:rPr>
              <a:t>A) volba „PŘIHLÁSIT A ODESLAT“ </a:t>
            </a:r>
            <a:r>
              <a:rPr lang="cs-CZ" sz="2400" dirty="0">
                <a:solidFill>
                  <a:schemeClr val="tx1"/>
                </a:solidFill>
              </a:rPr>
              <a:t>– nezpůsobuje přihlášení do datové schránky</a:t>
            </a:r>
          </a:p>
          <a:p>
            <a:pPr lvl="1" algn="just"/>
            <a:r>
              <a:rPr lang="cs-CZ" sz="2000" dirty="0">
                <a:solidFill>
                  <a:schemeClr val="tx1"/>
                </a:solidFill>
              </a:rPr>
              <a:t>po stisku tlačítka „PŘIHLÁSIT A ODESLAT“ budete přesměrováni na přihlašovací stránku datových schránek. Zde zadáte své přihlašovací údaje. Po úspěšném přihlášení se Vám zobrazí výzva k souhlasu s předáním identifikačních údajů. Jakmile jí odsouhlasíte, zobrazí se Vám koncept datové zprávy, kde si můžete zkontrolovat, co a komu bude odesláno. Po stisku tlačítka „Odeslat“ bude datová zpráva odeslána a Vám zobrazeno potvrzení o odeslání včetně identifikátoru datové zprávy.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</a:rPr>
              <a:t>B) volba „STÁHNOUT ZPRÁVU“</a:t>
            </a:r>
          </a:p>
          <a:p>
            <a:pPr lvl="1" algn="just"/>
            <a:r>
              <a:rPr lang="cs-CZ" sz="2000" dirty="0">
                <a:solidFill>
                  <a:schemeClr val="tx1"/>
                </a:solidFill>
              </a:rPr>
              <a:t>zpráva se stáhne ve formátu XML (nepřejmenovávejte soubor), poté jí odešlete jako první přílohu datové zprávy do datové schránky správce registru smluv (ID: whbt3kp).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</a:rPr>
              <a:t>Závěr</a:t>
            </a:r>
            <a:r>
              <a:rPr lang="cs-CZ" sz="2400" dirty="0">
                <a:solidFill>
                  <a:schemeClr val="tx1"/>
                </a:solidFill>
              </a:rPr>
              <a:t>: do datové schránky odesílatele dojde potvrzení o přijetí a zpracování požadavku/zpráva o chybě, celý proces bez poplatků</a:t>
            </a:r>
          </a:p>
        </p:txBody>
      </p:sp>
      <p:pic>
        <p:nvPicPr>
          <p:cNvPr id="4" name="Obrázek 3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1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0248706-4F78-F2D2-A72B-7EC2E05A4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9" t="14788" r="35570" b="5982"/>
          <a:stretch/>
        </p:blipFill>
        <p:spPr bwMode="auto">
          <a:xfrm>
            <a:off x="1876868" y="0"/>
            <a:ext cx="7021325" cy="6825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1E407D4-0C60-0AB1-FF68-6DBED5770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8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1E407D4-0C60-0AB1-FF68-6DBED5770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46FE1E6F-63F8-70A1-723B-9A25FCC0D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0" t="14484" r="11855" b="5833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06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531" y="334108"/>
            <a:ext cx="10626644" cy="6271846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i </a:t>
            </a:r>
            <a:r>
              <a:rPr lang="cs-CZ" sz="2400" b="1" dirty="0">
                <a:solidFill>
                  <a:schemeClr val="tx1"/>
                </a:solidFill>
              </a:rPr>
              <a:t>dodatek smlouvy </a:t>
            </a:r>
            <a:r>
              <a:rPr lang="cs-CZ" sz="2400" dirty="0">
                <a:solidFill>
                  <a:schemeClr val="tx1"/>
                </a:solidFill>
              </a:rPr>
              <a:t>musí být uveřejněn v registru smluv za stejných pravidel, jako původní smlouva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doporučuje se dodatek uveřejňovat jako nový záznam navázaný na ID původní smlouvy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doporučuje se </a:t>
            </a:r>
            <a:r>
              <a:rPr lang="cs-CZ" sz="2400" b="1" dirty="0">
                <a:solidFill>
                  <a:schemeClr val="tx1"/>
                </a:solidFill>
              </a:rPr>
              <a:t>rámcovou smlouvu </a:t>
            </a:r>
            <a:r>
              <a:rPr lang="cs-CZ" sz="2400" dirty="0">
                <a:solidFill>
                  <a:schemeClr val="tx1"/>
                </a:solidFill>
              </a:rPr>
              <a:t>(svým charakterem obchodní podmínky pro budoucí dílčí smlouvy) uveřejnit jako samostatný záznam a na její ID následně navazovat jednotlivé dílčí tzv. realizační smlouvy. Jednotlivé dílčí objednávky uzavřené na základě rámcové smlouvy se nesčítají, každá objednávka se posuzuje jako samostatný závazek (a uveřejní se, je-li předmět plnění vyšší než 50.000 Kč bez DPH).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pokud je smlouva uveřejněna podle zákona o registru smluv (ZRS), je tím splněna i povinnost takovou smlouvu uveřejnit podle zákona č. 134/2016 Sb., o zadávání veřejných zakázek (ZZVZ). Pozor ale, toto pravidlo neplatí naopak! 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 § 8 odst. 4 ZRS a § 219 odst. 1 písm. d) ZZVZ</a:t>
            </a:r>
          </a:p>
        </p:txBody>
      </p:sp>
      <p:pic>
        <p:nvPicPr>
          <p:cNvPr id="4" name="Obrázek 3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68" y="276225"/>
            <a:ext cx="9074025" cy="132080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Znečitelnění některých informací v uveřejňované smlouvě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84" y="1846730"/>
            <a:ext cx="10837332" cy="4833720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neuveřejňují se informace, které nelze poskytnout při postupu podle předpisů upravujících svobodný přístup k informacím  (zejm. zákon č. 106/1999 Sb., o svobodném přístupu k informacím, zákon č. 21/1992 Sb., o bankách, zákon č. 29/2000 Sb., o poštovních službách, atd.):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A) informace, které jsou </a:t>
            </a:r>
            <a:r>
              <a:rPr lang="cs-CZ" sz="2400" b="1" dirty="0">
                <a:solidFill>
                  <a:schemeClr val="tx1"/>
                </a:solidFill>
              </a:rPr>
              <a:t>předmětem průmyslového vlastnictví </a:t>
            </a:r>
            <a:r>
              <a:rPr lang="cs-CZ" sz="2400" dirty="0">
                <a:solidFill>
                  <a:schemeClr val="tx1"/>
                </a:solidFill>
              </a:rPr>
              <a:t>(např. patent),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B) </a:t>
            </a:r>
            <a:r>
              <a:rPr lang="cs-CZ" sz="2400" b="1" dirty="0">
                <a:solidFill>
                  <a:schemeClr val="tx1"/>
                </a:solidFill>
              </a:rPr>
              <a:t>osobní a citlivé údaje fyzických osob </a:t>
            </a:r>
            <a:r>
              <a:rPr lang="cs-CZ" sz="2400" dirty="0">
                <a:solidFill>
                  <a:schemeClr val="tx1"/>
                </a:solidFill>
              </a:rPr>
              <a:t>(nikoli právnických), které nejsou nezbytně nutné k plnění smlouvy</a:t>
            </a:r>
          </a:p>
          <a:p>
            <a:pPr lvl="1" algn="just"/>
            <a:r>
              <a:rPr lang="cs-CZ" sz="2000" dirty="0">
                <a:solidFill>
                  <a:schemeClr val="tx1"/>
                </a:solidFill>
              </a:rPr>
              <a:t>pozor na povinně zveřejňovaná metadata – zejména identifikace smluvních stran</a:t>
            </a:r>
          </a:p>
          <a:p>
            <a:pPr lvl="1" algn="just"/>
            <a:r>
              <a:rPr lang="cs-CZ" sz="2000" dirty="0">
                <a:solidFill>
                  <a:schemeClr val="tx1"/>
                </a:solidFill>
              </a:rPr>
              <a:t>nejčastěji osobní údaje osob jednajících jménem konkrétní smluvní strany - jméno, příjmení, bydliště, rodné číslo, telefon, email, věk, pohlaví, podpis…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5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962"/>
            <a:ext cx="8596668" cy="132080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2277"/>
            <a:ext cx="9794952" cy="509807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vznik a účel registru smluv,</a:t>
            </a:r>
          </a:p>
          <a:p>
            <a:r>
              <a:rPr lang="cs-CZ" sz="2400" dirty="0">
                <a:solidFill>
                  <a:schemeClr val="tx1"/>
                </a:solidFill>
              </a:rPr>
              <a:t>správce registru smluv,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povinně uveřejňované smlouvy -  časové hledisko,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povinně uveřejňované smlouvy -  obsahové a subjektové hledisko,</a:t>
            </a:r>
          </a:p>
          <a:p>
            <a:r>
              <a:rPr lang="cs-CZ" sz="2400" dirty="0">
                <a:solidFill>
                  <a:schemeClr val="tx1"/>
                </a:solidFill>
              </a:rPr>
              <a:t>výjimky z povinného uveřejnění,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postup uveřejnění,</a:t>
            </a:r>
          </a:p>
          <a:p>
            <a:r>
              <a:rPr lang="cs-CZ" sz="2400" dirty="0">
                <a:solidFill>
                  <a:schemeClr val="tx1"/>
                </a:solidFill>
              </a:rPr>
              <a:t>znečitelnění některých informací v uveřejňované smlouvě,</a:t>
            </a:r>
          </a:p>
          <a:p>
            <a:r>
              <a:rPr lang="cs-CZ" sz="2400" dirty="0">
                <a:solidFill>
                  <a:schemeClr val="tx1"/>
                </a:solidFill>
              </a:rPr>
              <a:t>vyhledávání v registru smluv,</a:t>
            </a:r>
          </a:p>
          <a:p>
            <a:r>
              <a:rPr lang="cs-CZ" sz="2400" dirty="0">
                <a:solidFill>
                  <a:schemeClr val="tx1"/>
                </a:solidFill>
              </a:rPr>
              <a:t>následky neuveřejnění povinně uveřejňované smlouvy,</a:t>
            </a:r>
          </a:p>
          <a:p>
            <a:r>
              <a:rPr lang="cs-CZ" sz="2400" dirty="0">
                <a:solidFill>
                  <a:schemeClr val="tx1"/>
                </a:solidFill>
              </a:rPr>
              <a:t>oprava vadného uveřejnění v registru smluv.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1F0EE480-3C78-4967-9EAC-3B4B3F66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69" y="495299"/>
            <a:ext cx="10837332" cy="6004175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C) </a:t>
            </a:r>
            <a:r>
              <a:rPr lang="cs-CZ" sz="2400" b="1" dirty="0">
                <a:solidFill>
                  <a:schemeClr val="tx1"/>
                </a:solidFill>
              </a:rPr>
              <a:t>obchodní tajemství </a:t>
            </a:r>
            <a:r>
              <a:rPr lang="cs-CZ" sz="2400" dirty="0">
                <a:solidFill>
                  <a:schemeClr val="tx1"/>
                </a:solidFill>
              </a:rPr>
              <a:t>– definice v </a:t>
            </a:r>
            <a:r>
              <a:rPr lang="cs-CZ" sz="2400" dirty="0" err="1">
                <a:solidFill>
                  <a:schemeClr val="tx1"/>
                </a:solidFill>
              </a:rPr>
              <a:t>ust</a:t>
            </a:r>
            <a:r>
              <a:rPr lang="cs-CZ" sz="2400" dirty="0">
                <a:solidFill>
                  <a:schemeClr val="tx1"/>
                </a:solidFill>
              </a:rPr>
              <a:t>. § 504 zákona č. 89/2012, občanský zákoník: </a:t>
            </a:r>
            <a:r>
              <a:rPr lang="cs-CZ" sz="2400" i="1" dirty="0">
                <a:solidFill>
                  <a:schemeClr val="tx1"/>
                </a:solidFill>
              </a:rPr>
              <a:t>„konkurenčně významné, určitelné, ocenitelné a v příslušných obchodních kruzích běžně nedostupné skutečnosti, které souvisejí se závodem a jejichž vlastník zajišťuje ve svém zájmu odpovídajícím způsobem jejich utajení.“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např. seznamy zákazníků, případně seznamy dodavatelů (tzv. nákupní prameny); seznamy obchodních zástupců; obchodní plány; cenové kalkulace; výrobní náklady; obrat jednotlivých prodejen; marketingové studie; připravované vzorníky a vzorky či kolekce; vnitřní způsob organizace obchodní korporace; strategická rozhodnutí, podnikatelské záměry…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ve smyslu ZRS </a:t>
            </a:r>
            <a:r>
              <a:rPr lang="cs-CZ" sz="2200" b="1" dirty="0">
                <a:solidFill>
                  <a:schemeClr val="tx1"/>
                </a:solidFill>
              </a:rPr>
              <a:t>není</a:t>
            </a:r>
            <a:r>
              <a:rPr lang="cs-CZ" sz="2200" dirty="0">
                <a:solidFill>
                  <a:schemeClr val="tx1"/>
                </a:solidFill>
              </a:rPr>
              <a:t> obchodním tajemstvím předmět plnění ani informace o rozsahu a příjemci veřejných prostředků (např. dotace/návratné finanční výpomoci)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60595" t="17028" r="5476" b="11489"/>
          <a:stretch/>
        </p:blipFill>
        <p:spPr>
          <a:xfrm>
            <a:off x="116113" y="0"/>
            <a:ext cx="917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56979" t="18873" r="6875"/>
          <a:stretch/>
        </p:blipFill>
        <p:spPr>
          <a:xfrm>
            <a:off x="0" y="2066202"/>
            <a:ext cx="6273800" cy="49949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59271" t="43067" r="17118" b="26950"/>
          <a:stretch/>
        </p:blipFill>
        <p:spPr>
          <a:xfrm>
            <a:off x="5143741" y="0"/>
            <a:ext cx="7048259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61797" t="15422" r="9949"/>
          <a:stretch/>
        </p:blipFill>
        <p:spPr>
          <a:xfrm>
            <a:off x="0" y="0"/>
            <a:ext cx="6189300" cy="6572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62813" t="13441" r="8594"/>
          <a:stretch/>
        </p:blipFill>
        <p:spPr>
          <a:xfrm>
            <a:off x="5934075" y="0"/>
            <a:ext cx="6257925" cy="67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36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6094" t="12560" r="8828"/>
          <a:stretch/>
        </p:blipFill>
        <p:spPr>
          <a:xfrm>
            <a:off x="0" y="0"/>
            <a:ext cx="5544756" cy="68579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64375" t="15422" r="10078"/>
          <a:stretch/>
        </p:blipFill>
        <p:spPr>
          <a:xfrm>
            <a:off x="6352397" y="0"/>
            <a:ext cx="58396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48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3" y="428625"/>
            <a:ext cx="9752542" cy="116205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tx1"/>
                </a:solidFill>
              </a:rPr>
              <a:t>Vyhledávání v registru smluv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84" y="2390775"/>
            <a:ext cx="10837332" cy="4289674"/>
          </a:xfrm>
        </p:spPr>
        <p:txBody>
          <a:bodyPr>
            <a:normAutofit/>
          </a:bodyPr>
          <a:lstStyle/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  <p:pic>
        <p:nvPicPr>
          <p:cNvPr id="1026" name="Picture 2" descr="https://player.slideplayer.cz/75/12530400/slides/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13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0547" t="21252" r="-3047" b="2641"/>
          <a:stretch/>
        </p:blipFill>
        <p:spPr>
          <a:xfrm>
            <a:off x="0" y="-3273"/>
            <a:ext cx="10801350" cy="6861273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114300" y="247650"/>
            <a:ext cx="885825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981325" y="247650"/>
            <a:ext cx="885825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114675" y="2447924"/>
            <a:ext cx="1152525" cy="676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8067675" y="6343650"/>
            <a:ext cx="885825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77279DE4-484F-3C1D-AE72-E02E0B5A6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61953" t="16249" r="5703" b="2584"/>
          <a:stretch/>
        </p:blipFill>
        <p:spPr>
          <a:xfrm>
            <a:off x="0" y="0"/>
            <a:ext cx="7734300" cy="688520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5276850" y="2193132"/>
            <a:ext cx="2095500" cy="295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210175" y="3011091"/>
            <a:ext cx="1885951" cy="295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114925" y="4048125"/>
            <a:ext cx="158115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1CFA6C82-796C-6DA6-C800-879E99518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0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4140" t="14542" r="15547"/>
          <a:stretch/>
        </p:blipFill>
        <p:spPr>
          <a:xfrm>
            <a:off x="0" y="0"/>
            <a:ext cx="4595248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66797" t="15863" r="11875"/>
          <a:stretch/>
        </p:blipFill>
        <p:spPr>
          <a:xfrm>
            <a:off x="6778452" y="0"/>
            <a:ext cx="4991100" cy="69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1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3038" t="16083" r="10378"/>
          <a:stretch/>
        </p:blipFill>
        <p:spPr>
          <a:xfrm>
            <a:off x="0" y="0"/>
            <a:ext cx="6124575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63360" t="23351" r="16484" b="667"/>
          <a:stretch/>
        </p:blipFill>
        <p:spPr>
          <a:xfrm>
            <a:off x="7063407" y="0"/>
            <a:ext cx="5128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28625"/>
            <a:ext cx="8596668" cy="132080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Vznik a účel registru smluv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84" y="1392488"/>
            <a:ext cx="10837332" cy="5465512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solidFill>
                  <a:schemeClr val="tx1"/>
                </a:solidFill>
              </a:rPr>
              <a:t>vznik dne </a:t>
            </a:r>
            <a:r>
              <a:rPr lang="cs-CZ" sz="2800" b="1" dirty="0">
                <a:solidFill>
                  <a:schemeClr val="tx1"/>
                </a:solidFill>
              </a:rPr>
              <a:t>1. 7. 2016 </a:t>
            </a:r>
            <a:r>
              <a:rPr lang="cs-CZ" sz="2800" dirty="0">
                <a:solidFill>
                  <a:schemeClr val="tx1"/>
                </a:solidFill>
              </a:rPr>
              <a:t>s účinností zákona č. 340/2015 Sb., o zvláštních podmínkách účinnosti některých smluv, uveřejňování těchto smluv a o registru smluv (zákon o registru smluv, dále jen „</a:t>
            </a:r>
            <a:r>
              <a:rPr lang="cs-CZ" sz="2800" b="1" dirty="0">
                <a:solidFill>
                  <a:schemeClr val="tx1"/>
                </a:solidFill>
              </a:rPr>
              <a:t>ZRS</a:t>
            </a:r>
            <a:r>
              <a:rPr lang="cs-CZ" sz="2800" dirty="0">
                <a:solidFill>
                  <a:schemeClr val="tx1"/>
                </a:solidFill>
              </a:rPr>
              <a:t>“) – rozhodné datum</a:t>
            </a: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informační systém veřejné správy, který slouží k uveřejňování smluv a metadat specifikovaných v ZRS – zájem na transparentnosti v případě nakládání s veřejnými prostředky </a:t>
            </a:r>
          </a:p>
          <a:p>
            <a:pPr algn="just"/>
            <a:r>
              <a:rPr lang="cs-CZ" sz="2800" b="0" i="0" dirty="0">
                <a:solidFill>
                  <a:srgbClr val="000000"/>
                </a:solidFill>
                <a:effectLst/>
              </a:rPr>
              <a:t>přístupný způsobem umožňujícím bezplatný dálkový přístup</a:t>
            </a:r>
          </a:p>
          <a:p>
            <a:pPr lvl="1" algn="just"/>
            <a:r>
              <a:rPr lang="cs-CZ" sz="2400" dirty="0">
                <a:solidFill>
                  <a:srgbClr val="0000E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https://smlouvy.gov.cz/</a:t>
            </a:r>
            <a:r>
              <a:rPr lang="cs-CZ" sz="2400" dirty="0">
                <a:solidFill>
                  <a:srgbClr val="0000E6"/>
                </a:solidFill>
              </a:rPr>
              <a:t>  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69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26" y="177551"/>
            <a:ext cx="10947825" cy="116205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Následky neuveřejnění povinně uveřejňované smlouvy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79" y="940776"/>
            <a:ext cx="10892579" cy="5917224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povinně uveřejňovaná smlouva nabude </a:t>
            </a:r>
            <a:r>
              <a:rPr lang="cs-CZ" sz="2400" b="1" dirty="0">
                <a:solidFill>
                  <a:schemeClr val="tx1"/>
                </a:solidFill>
              </a:rPr>
              <a:t>účinnosti teprve dnem uveřejnění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výjimka u smluv jejímž předmětem jsou léčiva nebo zdravotnické prostředky a smluv uzavřených v krajní nouzi nebo za účelem odvrácení nebo zmírnění újmy hrozící bezprostředně v souvislosti s mimořádnou událostí ohrožující život, zdraví, majetek nebo životní prostředí (účinnost dle ujednání ve smlouvě)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pořádková lhůta k uveřejnění do 30 dnů od uzavření smlouvy - není sankce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není-li smlouva zveřejněna ani do 3 měsíců od uzavření, platí, že je zrušena od počátku (§ 7 odst. 1 ZRS) =</a:t>
            </a:r>
            <a:r>
              <a:rPr lang="en-US" sz="2400" dirty="0">
                <a:solidFill>
                  <a:schemeClr val="tx1"/>
                </a:solidFill>
              </a:rPr>
              <a:t>&gt; </a:t>
            </a:r>
            <a:r>
              <a:rPr lang="en-US" sz="2400" b="1" dirty="0" err="1">
                <a:solidFill>
                  <a:schemeClr val="tx1"/>
                </a:solidFill>
              </a:rPr>
              <a:t>absolutn</a:t>
            </a:r>
            <a:r>
              <a:rPr lang="cs-CZ" sz="2400" b="1" dirty="0">
                <a:solidFill>
                  <a:schemeClr val="tx1"/>
                </a:solidFill>
              </a:rPr>
              <a:t>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neplatnost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(pozor, den účinnosti stanovený ve smlouvě je irelevantní, rozhoduje datum uzavření!)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poskytnutá plnění (bez právního důvodu) si musí strany vrátit, alternativně lze uzavřít dohodu o narovnání dle § 1903 OZ s obdobným obsahem a tuto uveřejnit v registru smluv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§ 579 odst. 2 OZ: </a:t>
            </a:r>
            <a:r>
              <a:rPr lang="cs-CZ" sz="2200" i="1" dirty="0">
                <a:solidFill>
                  <a:schemeClr val="tx1"/>
                </a:solidFill>
              </a:rPr>
              <a:t>„Kdo způsobil neplatnost právního jednání, nahradí škodu z toho vzniklou straně, která o neplatnosti nevěděla.“</a:t>
            </a: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6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52" y="234949"/>
            <a:ext cx="10781406" cy="116205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Oprava vadného uveřejnění v registru smluv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0" y="1171575"/>
            <a:ext cx="11005391" cy="5784809"/>
          </a:xfrm>
        </p:spPr>
        <p:txBody>
          <a:bodyPr>
            <a:normAutofit/>
          </a:bodyPr>
          <a:lstStyle/>
          <a:p>
            <a:pPr algn="just"/>
            <a:r>
              <a:rPr lang="cs-CZ" sz="2600" dirty="0">
                <a:solidFill>
                  <a:schemeClr val="tx1"/>
                </a:solidFill>
              </a:rPr>
              <a:t>nejčastější vady: nedostatečně nebo nesprávně vyplněná metadata, nepřiložení smlouvy, případně přiložení jen části smlouvy či v neotevřeném a strojově nečitelném formátu, chyby v psaní nebo počtech, nesprávné znečitelnění</a:t>
            </a:r>
          </a:p>
          <a:p>
            <a:pPr algn="just"/>
            <a:r>
              <a:rPr lang="cs-CZ" sz="2600" dirty="0">
                <a:solidFill>
                  <a:schemeClr val="tx1"/>
                </a:solidFill>
              </a:rPr>
              <a:t>časově omezené </a:t>
            </a:r>
            <a:r>
              <a:rPr lang="cs-CZ" sz="2600" b="1" dirty="0">
                <a:solidFill>
                  <a:schemeClr val="tx1"/>
                </a:solidFill>
              </a:rPr>
              <a:t>právo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b="1" dirty="0">
                <a:solidFill>
                  <a:schemeClr val="tx1"/>
                </a:solidFill>
              </a:rPr>
              <a:t>kterékoli smluvní strany </a:t>
            </a:r>
            <a:r>
              <a:rPr lang="cs-CZ" sz="2600" dirty="0">
                <a:solidFill>
                  <a:schemeClr val="tx1"/>
                </a:solidFill>
              </a:rPr>
              <a:t>opravit vadu (§ 5 odst. 7 a § 7 odst. 4 ZRS) – formuláře „Modifikace záznamu“, „Odebrání přílohy“ a „Přidání přílohy“</a:t>
            </a:r>
          </a:p>
          <a:p>
            <a:pPr algn="just"/>
            <a:r>
              <a:rPr lang="cs-CZ" sz="2600" dirty="0">
                <a:solidFill>
                  <a:schemeClr val="tx1"/>
                </a:solidFill>
              </a:rPr>
              <a:t>opravit záznam však může jen publikující subjekt (technicky nutno užít tutéž datovou schránkou, kterou byl záznam vytvořen)</a:t>
            </a:r>
          </a:p>
          <a:p>
            <a:pPr algn="just"/>
            <a:r>
              <a:rPr lang="cs-CZ" sz="2600" dirty="0">
                <a:solidFill>
                  <a:schemeClr val="tx1"/>
                </a:solidFill>
              </a:rPr>
              <a:t>opravu třeba provést </a:t>
            </a:r>
            <a:r>
              <a:rPr lang="cs-CZ" sz="2600" b="1" dirty="0">
                <a:solidFill>
                  <a:schemeClr val="tx1"/>
                </a:solidFill>
              </a:rPr>
              <a:t>do 3 měsíců </a:t>
            </a:r>
            <a:r>
              <a:rPr lang="cs-CZ" sz="2600" dirty="0">
                <a:solidFill>
                  <a:schemeClr val="tx1"/>
                </a:solidFill>
              </a:rPr>
              <a:t>od uzavření smlouvy (před stižením absolutní neplatností), neplatí pro chyby v psaní a počtech</a:t>
            </a:r>
          </a:p>
          <a:p>
            <a:pPr algn="just"/>
            <a:r>
              <a:rPr lang="cs-CZ" sz="2600" dirty="0">
                <a:solidFill>
                  <a:schemeClr val="tx1"/>
                </a:solidFill>
              </a:rPr>
              <a:t>původní smlouva a metadata zůstávají v registru smluv uchovány</a:t>
            </a: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2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67" y="234950"/>
            <a:ext cx="10781406" cy="116205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Oprava vadného uveřejnění v registru smluv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89" y="1098304"/>
            <a:ext cx="10695690" cy="5848555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§ 7 odst. 2 a 3 ZRS, výjimka pro případy, kdy nebyla prostřednictvím registru smluv uveřejněna: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pouze část smlouvy nebo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byla nesprávně vyloučena z uveřejnění metadata z důvodu ochrany obchodního tajemství postupem podle § 5 odst. 6 ZRS (tj. identifikace smluvních stran a ceny či hodnoty plnění u osob uvedených v § 2 odst. 1 písm. e), j), k), l) nebo m) ZRS),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možnost opravy i po 3 měsících, avšak do 30 dnů ode dne, kdy:</a:t>
            </a:r>
          </a:p>
          <a:p>
            <a:pPr lvl="2" algn="just"/>
            <a:r>
              <a:rPr lang="cs-CZ" sz="2400" dirty="0">
                <a:solidFill>
                  <a:schemeClr val="tx1"/>
                </a:solidFill>
              </a:rPr>
              <a:t>se smluvní strana dozvěděla o uveřejnění v rozporu s ZRS, pokud byla dosud </a:t>
            </a:r>
            <a:r>
              <a:rPr lang="cs-CZ" sz="2400" b="1" dirty="0">
                <a:solidFill>
                  <a:schemeClr val="tx1"/>
                </a:solidFill>
              </a:rPr>
              <a:t>v dobré víře,</a:t>
            </a:r>
            <a:r>
              <a:rPr lang="cs-CZ" sz="2400" dirty="0">
                <a:solidFill>
                  <a:schemeClr val="tx1"/>
                </a:solidFill>
              </a:rPr>
              <a:t> že uveřejnění je souladné se ZRS, nebo</a:t>
            </a:r>
          </a:p>
          <a:p>
            <a:pPr lvl="2" algn="just"/>
            <a:r>
              <a:rPr lang="cs-CZ" sz="2400" dirty="0">
                <a:solidFill>
                  <a:schemeClr val="tx1"/>
                </a:solidFill>
              </a:rPr>
              <a:t>smluvní straně bylo </a:t>
            </a:r>
            <a:r>
              <a:rPr lang="cs-CZ" sz="2400" b="1" dirty="0">
                <a:solidFill>
                  <a:schemeClr val="tx1"/>
                </a:solidFill>
              </a:rPr>
              <a:t>doručeno rozhodnutí nadřízeného orgánu povinného subjektu nebo soudu</a:t>
            </a:r>
            <a:r>
              <a:rPr lang="cs-CZ" sz="2400" dirty="0">
                <a:solidFill>
                  <a:schemeClr val="tx1"/>
                </a:solidFill>
              </a:rPr>
              <a:t>, podle kterého má být neuveřejněná část smlouvy nebo dotčená metadata poskytnuta</a:t>
            </a: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30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6582886-877C-4AEC-A77F-8055EB9A0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171A838D-27EA-485C-9A80-DCE624AB30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059F313-A1BB-425E-9626-2BD43CAC64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9ABF76A-A1AE-44BB-9ECB-D55D2FE29B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5B6D2EC4-82D3-43B8-82D6-028CB4345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520034CE-71F9-4E0F-94D8-99335CB85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1926C6C0-16F7-4CDC-B481-2D19B2F3B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042CE423-CE6E-4EE9-91F2-3E40EFB40A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699BB4BD-31D7-434C-A6DB-E2CF3ACF60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23D406B8-656A-4D8B-91D0-BF4202C86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83F4BFB6-D6B8-446C-8E17-3D54DCA9F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27577DEC-D9A5-404D-9789-702F4319B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EEA9366-CEA8-4F23-B065-4337F0D8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04A03D6-39B4-4278-9BE1-A07E02449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BE459AF-3736-4886-82E0-9B5DA427B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xmlns="" id="{4B6B88EF-180C-4E39-8A3F-A52E87110C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xmlns="" id="{52DFAACF-64D0-4621-8FF4-E2F03C3E8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36611FF0-65B3-49DB-97C6-1B72AAD0F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xmlns="" id="{0F7407FE-86B1-4890-9D80-9406FBF29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xmlns="" id="{EBD42D5B-8F87-45B3-98B3-C66944F92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F5E04699-59E1-4468-9E7C-83070EEB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F2AE8F13-9A52-4D7F-9637-321EA7CF32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40" y="1530285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err="1"/>
              <a:t>Děkujeme</a:t>
            </a:r>
            <a:r>
              <a:rPr lang="en-US" sz="5400" dirty="0"/>
              <a:t> </a:t>
            </a:r>
            <a:r>
              <a:rPr lang="en-US" sz="5400" dirty="0" err="1"/>
              <a:t>za</a:t>
            </a:r>
            <a:r>
              <a:rPr lang="en-US" sz="5400" dirty="0"/>
              <a:t> </a:t>
            </a:r>
            <a:r>
              <a:rPr lang="en-US" sz="5400" dirty="0" err="1"/>
              <a:t>pozornost</a:t>
            </a:r>
            <a:r>
              <a:rPr lang="cs-CZ" sz="5400" dirty="0"/>
              <a:t>.</a:t>
            </a:r>
            <a:endParaRPr lang="en-US" sz="5400" dirty="0"/>
          </a:p>
        </p:txBody>
      </p:sp>
      <p:pic>
        <p:nvPicPr>
          <p:cNvPr id="6" name="Obrázek 5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B2F1619B-019D-4B8E-9D08-A401DCEEF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CFACF68-AD19-47DD-8A07-F58275D0324F}"/>
              </a:ext>
            </a:extLst>
          </p:cNvPr>
          <p:cNvSpPr txBox="1"/>
          <p:nvPr/>
        </p:nvSpPr>
        <p:spPr>
          <a:xfrm>
            <a:off x="1426233" y="4527381"/>
            <a:ext cx="50805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martin.nehyba@sakbrno.cz</a:t>
            </a:r>
          </a:p>
          <a:p>
            <a:endParaRPr lang="cs-CZ" sz="1000" dirty="0"/>
          </a:p>
          <a:p>
            <a:r>
              <a:rPr lang="cs-CZ" sz="2000" dirty="0"/>
              <a:t>Společná advokátní kancelář</a:t>
            </a:r>
          </a:p>
          <a:p>
            <a:r>
              <a:rPr lang="cs-CZ" sz="2000" dirty="0"/>
              <a:t>Kobližná 19</a:t>
            </a:r>
          </a:p>
          <a:p>
            <a:r>
              <a:rPr lang="cs-CZ" sz="2000" dirty="0"/>
              <a:t>602 00 Brno</a:t>
            </a:r>
          </a:p>
        </p:txBody>
      </p:sp>
    </p:spTree>
    <p:extLst>
      <p:ext uri="{BB962C8B-B14F-4D97-AF65-F5344CB8AC3E}">
        <p14:creationId xmlns:p14="http://schemas.microsoft.com/office/powerpoint/2010/main" val="1914537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AC940D-7906-AEC8-F3BD-1F92C020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74A55F-CFC9-9CCC-7D81-5491CD71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2" y="142241"/>
            <a:ext cx="8954346" cy="67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28625"/>
            <a:ext cx="8596668" cy="132080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Správce registru smluv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84" y="1392488"/>
            <a:ext cx="10837332" cy="5465512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správcem registru smluv donedávna bylo Ministerstvo vnitra 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po novele ZRS zákonem č. 471/2022 Sb. od 1. 4. 2023 je správcem </a:t>
            </a:r>
            <a:r>
              <a:rPr lang="cs-CZ" sz="2400" b="1" dirty="0">
                <a:solidFill>
                  <a:schemeClr val="tx1"/>
                </a:solidFill>
              </a:rPr>
              <a:t>Digitální a informační agentura </a:t>
            </a:r>
            <a:r>
              <a:rPr lang="cs-CZ" sz="2400" dirty="0">
                <a:solidFill>
                  <a:schemeClr val="tx1"/>
                </a:solidFill>
              </a:rPr>
              <a:t>– nově zřízený ústřední orgán státní správy, coby  jednotné expertní centrum pro řízení a plánování digitalizace státní správy 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datová schránka pro tuto agendu zůstává stejná = </a:t>
            </a:r>
            <a:r>
              <a:rPr lang="cs-CZ" sz="2200" b="1" dirty="0">
                <a:solidFill>
                  <a:schemeClr val="tx1"/>
                </a:solidFill>
              </a:rPr>
              <a:t>ID: whbt3kp</a:t>
            </a:r>
            <a:endParaRPr lang="cs-CZ" sz="22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od Ministerstva vnitra dále přebral správu ostatních základních registrů, </a:t>
            </a:r>
            <a:r>
              <a:rPr lang="cs-CZ" sz="2200" dirty="0" err="1">
                <a:solidFill>
                  <a:schemeClr val="tx1"/>
                </a:solidFill>
              </a:rPr>
              <a:t>CzechPointů</a:t>
            </a:r>
            <a:r>
              <a:rPr lang="cs-CZ" sz="2200" dirty="0">
                <a:solidFill>
                  <a:schemeClr val="tx1"/>
                </a:solidFill>
              </a:rPr>
              <a:t> a webového Portálu občana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vytváří a aktualizuje </a:t>
            </a:r>
            <a:r>
              <a:rPr lang="cs-CZ" sz="2400" b="1" dirty="0">
                <a:solidFill>
                  <a:schemeClr val="tx1"/>
                </a:solidFill>
              </a:rPr>
              <a:t>Metodické návody</a:t>
            </a:r>
          </a:p>
          <a:p>
            <a:pPr lvl="1" algn="just"/>
            <a:r>
              <a:rPr lang="cs-CZ" sz="2200" dirty="0">
                <a:solidFill>
                  <a:srgbClr val="0000E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https://www.dia.gov.cz/egovernment/registr-smluv/metodicke-dokumenty/</a:t>
            </a:r>
          </a:p>
          <a:p>
            <a:pPr lvl="1" algn="just"/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3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3" y="428625"/>
            <a:ext cx="9836025" cy="13208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Povinně uveřejňované smlouvy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b="1" dirty="0">
                <a:solidFill>
                  <a:schemeClr val="tx1"/>
                </a:solidFill>
              </a:rPr>
              <a:t>-  časové hledisko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4" y="1749425"/>
            <a:ext cx="10487087" cy="4886201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solidFill>
                  <a:schemeClr val="tx1"/>
                </a:solidFill>
              </a:rPr>
              <a:t>smlouvy uzavřené dne </a:t>
            </a:r>
            <a:r>
              <a:rPr lang="cs-CZ" sz="2800" b="1" dirty="0">
                <a:solidFill>
                  <a:schemeClr val="tx1"/>
                </a:solidFill>
              </a:rPr>
              <a:t>1. 7. 2016 či později </a:t>
            </a:r>
            <a:r>
              <a:rPr lang="cs-CZ" sz="2800" dirty="0">
                <a:solidFill>
                  <a:schemeClr val="tx1"/>
                </a:solidFill>
              </a:rPr>
              <a:t>(účinnost ZRS),</a:t>
            </a: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dopadá však i na starší smlouvy uzavřené </a:t>
            </a:r>
            <a:r>
              <a:rPr lang="cs-CZ" sz="2800" b="1" dirty="0">
                <a:solidFill>
                  <a:schemeClr val="tx1"/>
                </a:solidFill>
              </a:rPr>
              <a:t>před 1. 7. 2016</a:t>
            </a:r>
            <a:r>
              <a:rPr lang="cs-CZ" sz="2800" dirty="0">
                <a:solidFill>
                  <a:schemeClr val="tx1"/>
                </a:solidFill>
              </a:rPr>
              <a:t>, byla-li tohoto dne nebo později uzavřena dohoda, kterou se taková smlouva doplňuje, mění, nahrazuje nebo ruší. V takovém případě se s dohodou uveřejní i dotčená původní smlouva (§ 8 odst. 3 ZRS).</a:t>
            </a:r>
          </a:p>
          <a:p>
            <a:pPr algn="just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100013"/>
            <a:ext cx="9362016" cy="13208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Povinně uveřejňované smlouvy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-  </a:t>
            </a:r>
            <a:r>
              <a:rPr lang="cs-CZ" sz="3200" b="1" dirty="0">
                <a:solidFill>
                  <a:schemeClr val="tx1"/>
                </a:solidFill>
              </a:rPr>
              <a:t>obsahové a subjektové hledisko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84" y="1336431"/>
            <a:ext cx="10837332" cy="545881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§ 2 odst. 1 písm. a) – m) ZRS – obecný výčet, dále v zákoně výjimky z výčtu</a:t>
            </a:r>
          </a:p>
          <a:p>
            <a:pPr algn="just"/>
            <a:r>
              <a:rPr lang="cs-CZ" sz="2400" i="1" dirty="0">
                <a:solidFill>
                  <a:schemeClr val="tx1"/>
                </a:solidFill>
              </a:rPr>
              <a:t>všechny </a:t>
            </a:r>
            <a:r>
              <a:rPr lang="cs-CZ" sz="2400" b="1" i="1" dirty="0">
                <a:solidFill>
                  <a:srgbClr val="FF0000"/>
                </a:solidFill>
              </a:rPr>
              <a:t>soukromoprávní smlouvy </a:t>
            </a:r>
            <a:r>
              <a:rPr lang="cs-CZ" sz="2400" i="1" dirty="0">
                <a:solidFill>
                  <a:schemeClr val="tx1"/>
                </a:solidFill>
              </a:rPr>
              <a:t>a </a:t>
            </a:r>
          </a:p>
          <a:p>
            <a:pPr marL="0" indent="0" algn="just">
              <a:buNone/>
            </a:pPr>
            <a:r>
              <a:rPr lang="cs-CZ" sz="2400" i="1" dirty="0">
                <a:solidFill>
                  <a:schemeClr val="tx1"/>
                </a:solidFill>
              </a:rPr>
              <a:t>    smlouva</a:t>
            </a:r>
            <a:r>
              <a:rPr lang="cs-CZ" sz="2400" b="1" i="1" dirty="0">
                <a:solidFill>
                  <a:schemeClr val="tx1"/>
                </a:solidFill>
              </a:rPr>
              <a:t> </a:t>
            </a:r>
            <a:r>
              <a:rPr lang="cs-CZ" sz="2400" b="1" i="1" dirty="0">
                <a:solidFill>
                  <a:srgbClr val="FFC000"/>
                </a:solidFill>
              </a:rPr>
              <a:t>o poskytnutí dotace </a:t>
            </a:r>
            <a:r>
              <a:rPr lang="cs-CZ" sz="2400" b="1" i="1" dirty="0">
                <a:solidFill>
                  <a:schemeClr val="tx1"/>
                </a:solidFill>
              </a:rPr>
              <a:t>nebo </a:t>
            </a:r>
            <a:r>
              <a:rPr lang="cs-CZ" sz="2400" b="1" i="1" dirty="0">
                <a:solidFill>
                  <a:srgbClr val="002060"/>
                </a:solidFill>
              </a:rPr>
              <a:t>návratné finanční výpomoci, </a:t>
            </a:r>
            <a:r>
              <a:rPr lang="cs-CZ" sz="2400" i="1" dirty="0">
                <a:solidFill>
                  <a:schemeClr val="tx1"/>
                </a:solidFill>
              </a:rPr>
              <a:t>jejíž stranou je: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a)</a:t>
            </a:r>
            <a:r>
              <a:rPr lang="cs-CZ" sz="2400" dirty="0">
                <a:solidFill>
                  <a:schemeClr val="tx1"/>
                </a:solidFill>
              </a:rPr>
              <a:t> Česká republika,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b)</a:t>
            </a:r>
            <a:r>
              <a:rPr lang="cs-CZ" sz="2400" dirty="0">
                <a:solidFill>
                  <a:schemeClr val="tx1"/>
                </a:solidFill>
              </a:rPr>
              <a:t> územní samosprávný celek, včetně městské části nebo městského obvodu územně členěného statutárního města nebo městské části hlavního města Prahy,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c)</a:t>
            </a:r>
            <a:r>
              <a:rPr lang="cs-CZ" sz="2400" dirty="0">
                <a:solidFill>
                  <a:schemeClr val="tx1"/>
                </a:solidFill>
              </a:rPr>
              <a:t> státní příspěvková organizace,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d)</a:t>
            </a:r>
            <a:r>
              <a:rPr lang="cs-CZ" sz="2400" dirty="0">
                <a:solidFill>
                  <a:schemeClr val="tx1"/>
                </a:solidFill>
              </a:rPr>
              <a:t> státní fond,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e)</a:t>
            </a:r>
            <a:r>
              <a:rPr lang="cs-CZ" sz="2400" dirty="0">
                <a:solidFill>
                  <a:schemeClr val="tx1"/>
                </a:solidFill>
              </a:rPr>
              <a:t> veřejná výzkumná instituce nebo veřejná vysoká škola,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f)</a:t>
            </a:r>
            <a:r>
              <a:rPr lang="cs-CZ" sz="2400" dirty="0">
                <a:solidFill>
                  <a:schemeClr val="tx1"/>
                </a:solidFill>
              </a:rPr>
              <a:t> dobrovolný svazek obcí,</a:t>
            </a: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870" y="177551"/>
            <a:ext cx="10836281" cy="6680449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g)</a:t>
            </a:r>
            <a:r>
              <a:rPr lang="cs-CZ" sz="2400" dirty="0">
                <a:solidFill>
                  <a:schemeClr val="tx1"/>
                </a:solidFill>
              </a:rPr>
              <a:t> příspěvková organizace územního samosprávného celku,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h)</a:t>
            </a:r>
            <a:r>
              <a:rPr lang="cs-CZ" sz="2400" dirty="0">
                <a:solidFill>
                  <a:schemeClr val="tx1"/>
                </a:solidFill>
              </a:rPr>
              <a:t> ústav založený státem nebo územním samosprávným celkem,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i)</a:t>
            </a:r>
            <a:r>
              <a:rPr lang="cs-CZ" sz="2400" dirty="0">
                <a:solidFill>
                  <a:schemeClr val="tx1"/>
                </a:solidFill>
              </a:rPr>
              <a:t> obecně prospěšná společnost založená státem nebo územním samosprávným celkem,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j)</a:t>
            </a:r>
            <a:r>
              <a:rPr lang="cs-CZ" sz="2400" dirty="0">
                <a:solidFill>
                  <a:schemeClr val="tx1"/>
                </a:solidFill>
              </a:rPr>
              <a:t> státní podnik nebo národní podnik,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k)</a:t>
            </a:r>
            <a:r>
              <a:rPr lang="cs-CZ" sz="2400" dirty="0">
                <a:solidFill>
                  <a:schemeClr val="tx1"/>
                </a:solidFill>
              </a:rPr>
              <a:t> zdravotní pojišťovna,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l)</a:t>
            </a:r>
            <a:r>
              <a:rPr lang="cs-CZ" sz="2400" dirty="0">
                <a:solidFill>
                  <a:schemeClr val="tx1"/>
                </a:solidFill>
              </a:rPr>
              <a:t> Český rozhlas nebo Česká televize, nebo</a:t>
            </a:r>
          </a:p>
          <a:p>
            <a:pPr algn="just"/>
            <a:r>
              <a:rPr lang="cs-CZ" sz="2400" b="1" dirty="0">
                <a:solidFill>
                  <a:schemeClr val="tx1"/>
                </a:solidFill>
              </a:rPr>
              <a:t>m)</a:t>
            </a:r>
            <a:r>
              <a:rPr lang="cs-CZ" sz="2400" dirty="0">
                <a:solidFill>
                  <a:schemeClr val="tx1"/>
                </a:solidFill>
              </a:rPr>
              <a:t> právnická osoba, v níž má stát nebo územní samosprávný celek sám nebo s jinými územními samosprávnými celky většinovou majetkovou účast, a to i prostřednictvím jiné právnické osoby.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např. Kraj má 70% většinu v teplárenské společnosti, teplárenská společnost je 51% vlastníkem společnosti Technické služby a.s. =</a:t>
            </a:r>
            <a:r>
              <a:rPr lang="en-US" sz="2200" dirty="0">
                <a:solidFill>
                  <a:schemeClr val="tx1"/>
                </a:solidFill>
              </a:rPr>
              <a:t>&gt;</a:t>
            </a:r>
            <a:r>
              <a:rPr lang="cs-CZ" sz="2200" dirty="0">
                <a:solidFill>
                  <a:schemeClr val="tx1"/>
                </a:solidFill>
              </a:rPr>
              <a:t> Kraj má fakticky většinu i v Technických službách a.s.</a:t>
            </a:r>
          </a:p>
          <a:p>
            <a:endParaRPr lang="cs-CZ" dirty="0"/>
          </a:p>
          <a:p>
            <a:r>
              <a:rPr lang="cs-CZ" sz="2400" b="1" dirty="0">
                <a:solidFill>
                  <a:schemeClr val="tx1"/>
                </a:solidFill>
              </a:rPr>
              <a:t>Nevztahuje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se na </a:t>
            </a:r>
            <a:r>
              <a:rPr lang="cs-CZ" sz="2400" dirty="0">
                <a:solidFill>
                  <a:schemeClr val="tx1"/>
                </a:solidFill>
              </a:rPr>
              <a:t>právnickou osobu založenou podle jiného než českého práva, která působí převážně mimo území ČR (§ 2 odst. 2 ZRS)!</a:t>
            </a:r>
          </a:p>
        </p:txBody>
      </p:sp>
      <p:pic>
        <p:nvPicPr>
          <p:cNvPr id="4" name="Obrázek 3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8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CC159-7E10-4D24-9C2E-B389C6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8" y="304800"/>
            <a:ext cx="8835609" cy="132080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Výjimky z povinného uveřejnění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520B17-9722-465F-9F7E-6FEE8B84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84" y="1133475"/>
            <a:ext cx="10837332" cy="5724525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§ 3 odst. 2 písm. a) až q) ZRS = 17 specifických smluv, 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povinnost uveřejnit se nevztahuje na (lze však uveřejnit dobrovolně např. při pochybách):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a) smlouvu vzniklou v rámci právního jednání s fyzickou osobou, která jedná mimo rámec své podnikatelské činnosti; to neplatí, jde-li o převod vlastnického práva osoby uvedené v § 2 odst. 1 k hmotné nemovité věci,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pracovní smlouva, smlouva o pronájmu hrobového místa s pekařem X pronájem pekárny pekaři,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b) technickou předlohu, návod, výkres, projektovou dokumentaci, model, způsob výpočtu jednotkových cen, vzor a výpočet,</a:t>
            </a:r>
          </a:p>
          <a:p>
            <a:pPr lvl="1" algn="just"/>
            <a:r>
              <a:rPr lang="cs-CZ" sz="2200" dirty="0">
                <a:solidFill>
                  <a:schemeClr val="tx1"/>
                </a:solidFill>
              </a:rPr>
              <a:t>ani tvoří-li přílohu smlouvy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</a:rPr>
              <a:t>d) smlouvu, jejíž plnění je prováděno převážně mimo území ČR,</a:t>
            </a:r>
          </a:p>
        </p:txBody>
      </p:sp>
      <p:pic>
        <p:nvPicPr>
          <p:cNvPr id="5" name="Obrázek 4" descr="Obsah obrázku text, podepsat, klipart&#10;&#10;Popis byl vytvořen automaticky">
            <a:extLst>
              <a:ext uri="{FF2B5EF4-FFF2-40B4-BE49-F238E27FC236}">
                <a16:creationId xmlns:a16="http://schemas.microsoft.com/office/drawing/2014/main" xmlns="" id="{0EDD2E2B-0367-4548-8C42-AC9048DC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51" y="177551"/>
            <a:ext cx="99082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614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1931</Words>
  <Application>Microsoft Office PowerPoint</Application>
  <PresentationFormat>Širokoúhlá obrazovka</PresentationFormat>
  <Paragraphs>137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Wingdings 3</vt:lpstr>
      <vt:lpstr>Fazeta</vt:lpstr>
      <vt:lpstr>Registr smluv  povinné či nepovinné uveřejňování smluv</vt:lpstr>
      <vt:lpstr>Osnova</vt:lpstr>
      <vt:lpstr>Vznik a účel registru smluv</vt:lpstr>
      <vt:lpstr>Prezentace aplikace PowerPoint</vt:lpstr>
      <vt:lpstr>Správce registru smluv</vt:lpstr>
      <vt:lpstr>Povinně uveřejňované smlouvy  -  časové hledisko</vt:lpstr>
      <vt:lpstr>Povinně uveřejňované smlouvy  -  obsahové a subjektové hledisko</vt:lpstr>
      <vt:lpstr>Prezentace aplikace PowerPoint</vt:lpstr>
      <vt:lpstr>Výjimky z povinného uveřejnění</vt:lpstr>
      <vt:lpstr>Prezentace aplikace PowerPoint</vt:lpstr>
      <vt:lpstr>Prezentace aplikace PowerPoint</vt:lpstr>
      <vt:lpstr>Postup uveřejnění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Znečitelnění některých informací v uveřejňované smlouvě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Vyhledávání v registru smluv</vt:lpstr>
      <vt:lpstr>Prezentace aplikace PowerPoint</vt:lpstr>
      <vt:lpstr>Prezentace aplikace PowerPoint</vt:lpstr>
      <vt:lpstr>Prezentace aplikace PowerPoint</vt:lpstr>
      <vt:lpstr>Prezentace aplikace PowerPoint</vt:lpstr>
      <vt:lpstr>Následky neuveřejnění povinně uveřejňované smlouvy</vt:lpstr>
      <vt:lpstr>Oprava vadného uveřejnění v registru smluv</vt:lpstr>
      <vt:lpstr>Oprava vadného uveřejnění v registru smluv</vt:lpstr>
      <vt:lpstr>Děkujeme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zákoníku práce 2020/2021</dc:title>
  <dc:creator>Martin</dc:creator>
  <cp:lastModifiedBy>Mgr. Martin Nehyba</cp:lastModifiedBy>
  <cp:revision>190</cp:revision>
  <dcterms:created xsi:type="dcterms:W3CDTF">2021-05-10T21:00:51Z</dcterms:created>
  <dcterms:modified xsi:type="dcterms:W3CDTF">2023-05-17T07:32:25Z</dcterms:modified>
</cp:coreProperties>
</file>