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454" r:id="rId3"/>
    <p:sldId id="455" r:id="rId4"/>
    <p:sldId id="457" r:id="rId5"/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93" r:id="rId41"/>
    <p:sldId id="494" r:id="rId42"/>
    <p:sldId id="495" r:id="rId43"/>
    <p:sldId id="496" r:id="rId44"/>
    <p:sldId id="497" r:id="rId45"/>
    <p:sldId id="499" r:id="rId46"/>
    <p:sldId id="498" r:id="rId47"/>
    <p:sldId id="504" r:id="rId48"/>
    <p:sldId id="503" r:id="rId49"/>
    <p:sldId id="502" r:id="rId50"/>
    <p:sldId id="501" r:id="rId51"/>
    <p:sldId id="500" r:id="rId52"/>
    <p:sldId id="506" r:id="rId53"/>
    <p:sldId id="505" r:id="rId54"/>
    <p:sldId id="507" r:id="rId55"/>
    <p:sldId id="509" r:id="rId56"/>
    <p:sldId id="517" r:id="rId57"/>
    <p:sldId id="516" r:id="rId58"/>
    <p:sldId id="515" r:id="rId59"/>
    <p:sldId id="514" r:id="rId60"/>
    <p:sldId id="513" r:id="rId61"/>
    <p:sldId id="512" r:id="rId62"/>
    <p:sldId id="511" r:id="rId63"/>
    <p:sldId id="510" r:id="rId64"/>
    <p:sldId id="527" r:id="rId65"/>
    <p:sldId id="526" r:id="rId66"/>
    <p:sldId id="525" r:id="rId67"/>
    <p:sldId id="524" r:id="rId68"/>
    <p:sldId id="523" r:id="rId69"/>
    <p:sldId id="522" r:id="rId70"/>
    <p:sldId id="521" r:id="rId71"/>
    <p:sldId id="520" r:id="rId72"/>
    <p:sldId id="519" r:id="rId73"/>
    <p:sldId id="518" r:id="rId74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rdamynar@seznam.cz" initials="j" lastIdx="2" clrIdx="0">
    <p:extLst>
      <p:ext uri="{19B8F6BF-5375-455C-9EA6-DF929625EA0E}">
        <p15:presenceInfo xmlns:p15="http://schemas.microsoft.com/office/powerpoint/2012/main" userId="c43d573d42e80c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35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57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1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44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883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68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95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31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74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95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66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9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27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82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6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28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06E56-11C5-4945-A8D6-CB560FBD23BB}" type="datetimeFigureOut">
              <a:rPr lang="cs-CZ" smtClean="0"/>
              <a:t>26.4.2022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BABD0D-28BA-4FE1-8FF8-B3FCBDFFBA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32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vps.cz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>
            <a:extLst>
              <a:ext uri="{FF2B5EF4-FFF2-40B4-BE49-F238E27FC236}">
                <a16:creationId xmlns:a16="http://schemas.microsoft.com/office/drawing/2014/main" id="{C62254C6-56DA-4B00-85FE-F3569DF4E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30346"/>
            <a:ext cx="12192000" cy="347803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cs-CZ" sz="6000" b="1" dirty="0">
                <a:solidFill>
                  <a:srgbClr val="002060"/>
                </a:solidFill>
                <a:latin typeface="Arial Black" panose="020B0A04020102020204" pitchFamily="34" charset="0"/>
              </a:rPr>
              <a:t>30. VÝROČÍ ZALOŽENÍ</a:t>
            </a:r>
          </a:p>
          <a:p>
            <a:pPr algn="ctr">
              <a:lnSpc>
                <a:spcPct val="120000"/>
              </a:lnSpc>
            </a:pPr>
            <a:r>
              <a:rPr lang="cs-CZ" sz="6000" dirty="0">
                <a:solidFill>
                  <a:srgbClr val="002060"/>
                </a:solidFill>
                <a:latin typeface="Arial Black" panose="020B0A04020102020204" pitchFamily="34" charset="0"/>
              </a:rPr>
              <a:t>1991 - 2021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1360335" y="467228"/>
            <a:ext cx="9762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CF9D6E-91F8-462C-9A2B-B0EBCAA839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624" y="4875107"/>
            <a:ext cx="3001443" cy="2000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8031AA5-39AE-4B8B-8935-E9ABE0A82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098" y="4204546"/>
            <a:ext cx="3033215" cy="1982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D82CB0-D56E-4362-B46B-D875B50F41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67" y="4857038"/>
            <a:ext cx="2953840" cy="2000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257A4B-3B47-49B8-AD0E-5F7F4AC37E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0963"/>
            <a:ext cx="3012067" cy="20106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705" y="154057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92" y="228211"/>
            <a:ext cx="1072973" cy="1076065"/>
          </a:xfrm>
          <a:prstGeom prst="rect">
            <a:avLst/>
          </a:prstGeom>
        </p:spPr>
      </p:pic>
      <p:pic>
        <p:nvPicPr>
          <p:cNvPr id="2" name="My Life">
            <a:hlinkClick r:id="" action="ppaction://media"/>
            <a:extLst>
              <a:ext uri="{FF2B5EF4-FFF2-40B4-BE49-F238E27FC236}">
                <a16:creationId xmlns:a16="http://schemas.microsoft.com/office/drawing/2014/main" id="{9DC051B5-41B4-4553-B950-00FBCFD84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FCCCE93-73CB-402C-9DD6-3E3C51C7A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7" t="4700" r="3222" b="5152"/>
          <a:stretch/>
        </p:blipFill>
        <p:spPr>
          <a:xfrm>
            <a:off x="6241489" y="2869035"/>
            <a:ext cx="5346082" cy="3624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206136D-C5D7-47E0-AE42-87D98C47C5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6" t="1721" r="3790" b="7056"/>
          <a:stretch/>
        </p:blipFill>
        <p:spPr>
          <a:xfrm>
            <a:off x="652204" y="2944536"/>
            <a:ext cx="5164577" cy="3556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75A801F-7F31-419A-BFE4-5AE7BB173C4B}"/>
              </a:ext>
            </a:extLst>
          </p:cNvPr>
          <p:cNvSpPr txBox="1"/>
          <p:nvPr/>
        </p:nvSpPr>
        <p:spPr>
          <a:xfrm>
            <a:off x="652204" y="1730346"/>
            <a:ext cx="107652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– 13.9.1996 – proběhla odborná exkurze do Švýcarska (Howal) </a:t>
            </a:r>
          </a:p>
        </p:txBody>
      </p:sp>
    </p:spTree>
    <p:extLst>
      <p:ext uri="{BB962C8B-B14F-4D97-AF65-F5344CB8AC3E}">
        <p14:creationId xmlns:p14="http://schemas.microsoft.com/office/powerpoint/2010/main" val="25905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D50F30-6576-4A2A-881F-944B9A1BA7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8" t="4158" r="3511" b="4247"/>
          <a:stretch/>
        </p:blipFill>
        <p:spPr>
          <a:xfrm>
            <a:off x="7321891" y="2807092"/>
            <a:ext cx="4619438" cy="3221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615543" y="1034084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1997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76974BC-4250-43FD-8E05-0FC7434FBFFC}"/>
              </a:ext>
            </a:extLst>
          </p:cNvPr>
          <p:cNvSpPr txBox="1"/>
          <p:nvPr/>
        </p:nvSpPr>
        <p:spPr>
          <a:xfrm>
            <a:off x="282530" y="1730346"/>
            <a:ext cx="6848112" cy="4972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20. – 22.3.1997 – proběhla návštěva delegace ISWA prezidenta p. Hakanrylandera a prezidenta švédského sdružení p. Wiqista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17. – 18.4.1997 – proběhlo 13. plenární zasedání v Malé Morávce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53 členů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Členský příspěvek 7 000,- Kč pro všechny členy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Neschválil se vstup do ISWA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Léto 1997 – pomoc členů SVPS při povodních na Moravě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13. – 17.9.1997 – proběhla odborná exkurze do Itálie (I-tec Ostrava)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16. – 17.10.1997 – proběhla 14. valná hromada v Teplicích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Příjmy SVPS byly 592 886,- Kč, Výdaje 647 866,- Kč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CEEF226-0198-4768-80D1-7156871E14CA}"/>
              </a:ext>
            </a:extLst>
          </p:cNvPr>
          <p:cNvSpPr txBox="1"/>
          <p:nvPr/>
        </p:nvSpPr>
        <p:spPr>
          <a:xfrm>
            <a:off x="8020924" y="1929547"/>
            <a:ext cx="322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</a:rPr>
              <a:t>Exkurze Itálie</a:t>
            </a:r>
          </a:p>
        </p:txBody>
      </p:sp>
    </p:spTree>
    <p:extLst>
      <p:ext uri="{BB962C8B-B14F-4D97-AF65-F5344CB8AC3E}">
        <p14:creationId xmlns:p14="http://schemas.microsoft.com/office/powerpoint/2010/main" val="36757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1997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FA92D0-6699-42CB-8F61-E2F17CE66797}"/>
              </a:ext>
            </a:extLst>
          </p:cNvPr>
          <p:cNvSpPr txBox="1"/>
          <p:nvPr/>
        </p:nvSpPr>
        <p:spPr>
          <a:xfrm>
            <a:off x="6946084" y="1196651"/>
            <a:ext cx="3788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Exkurze Švédsko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252FF06-D8CF-48A5-B41C-23CD6011E0FB}"/>
              </a:ext>
            </a:extLst>
          </p:cNvPr>
          <p:cNvSpPr txBox="1"/>
          <p:nvPr/>
        </p:nvSpPr>
        <p:spPr>
          <a:xfrm>
            <a:off x="7101741" y="3924084"/>
            <a:ext cx="3523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Skládka odpadů na švédském pobřeží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40A97C1-AC1E-40BF-B470-B9B2D74E3D7E}"/>
              </a:ext>
            </a:extLst>
          </p:cNvPr>
          <p:cNvSpPr txBox="1"/>
          <p:nvPr/>
        </p:nvSpPr>
        <p:spPr>
          <a:xfrm>
            <a:off x="407425" y="1602626"/>
            <a:ext cx="6186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Exkurze Itálie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ADB1106-11C1-443B-A1B8-69360560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7" y="2300789"/>
            <a:ext cx="5595457" cy="3652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9B5049FF-E0DC-40A1-AE9B-A931C84E4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41" y="1633485"/>
            <a:ext cx="3428266" cy="2096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B1F240D-A8FE-47AA-9860-B7F71BFA2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41" y="4426238"/>
            <a:ext cx="3428266" cy="2121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72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1998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1430DA-2A40-418F-BFDC-9B629D894771}"/>
              </a:ext>
            </a:extLst>
          </p:cNvPr>
          <p:cNvSpPr txBox="1"/>
          <p:nvPr/>
        </p:nvSpPr>
        <p:spPr>
          <a:xfrm>
            <a:off x="407426" y="1560352"/>
            <a:ext cx="1130360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20.3.1998 – proběhla registrace změny sídla SVPS do Prostějova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17.4.1998 – proběhla 15. valná hromada ve Všemině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56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Odvárka Miloš byl delegován do redakční rady časopisu odpady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Schválena sekce místních komunikací – vedoucí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Kainz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Jan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(Městské služby Rýmařov)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5.1998 – proběhl seminář sekce OH v Novém Městě na Moravě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20. 5.1998 – proběhl seminář sekce VO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 – 29.5.1998 – proběhl seminář sekce EP ve Velkých Bílovicích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zaslán dopis na MŽP p.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Kužvartovi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 možnosti účasti v poradním sboru ministra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18.6.1998 – proběhla odborná exkurze do Holandska (Van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Gansenwinkel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9.10.1998 – proběhla 16. valná hromada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61 členů</a:t>
            </a:r>
          </a:p>
        </p:txBody>
      </p:sp>
    </p:spTree>
    <p:extLst>
      <p:ext uri="{BB962C8B-B14F-4D97-AF65-F5344CB8AC3E}">
        <p14:creationId xmlns:p14="http://schemas.microsoft.com/office/powerpoint/2010/main" val="301534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1998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1430DA-2A40-418F-BFDC-9B629D894771}"/>
              </a:ext>
            </a:extLst>
          </p:cNvPr>
          <p:cNvSpPr txBox="1"/>
          <p:nvPr/>
        </p:nvSpPr>
        <p:spPr>
          <a:xfrm>
            <a:off x="407426" y="1560352"/>
            <a:ext cx="1130360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20.3.1998 – proběhla registrace změny sídla SVPS do Prostějova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17.4.1998 – proběhla 15. valná hromada ve Všemině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56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Odvárka Miloš byl delegován do redakční rady časopisu odpady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Schválena sekce místních komunikací – vedoucí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Kainz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Jan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(Městské služby Rýmařov)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5.1998 – proběhl seminář sekce OH v Novém Městě na Moravě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20. 5.1998 – proběhl seminář sekce VO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 – 29.5.1998 – proběhl seminář sekce EP ve Velkých Bílovicích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zaslán dopis na MŽP p.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Kužvartovi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 možnosti účasti v poradním sboru ministra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18.6.1998 – proběhla odborná exkurze do Holandska (Van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Gansenwinkel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9.10.1998 – proběhla 16. valná hromada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61 členů</a:t>
            </a:r>
          </a:p>
        </p:txBody>
      </p:sp>
    </p:spTree>
    <p:extLst>
      <p:ext uri="{BB962C8B-B14F-4D97-AF65-F5344CB8AC3E}">
        <p14:creationId xmlns:p14="http://schemas.microsoft.com/office/powerpoint/2010/main" val="263141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621D04A1-9832-4136-A562-10753D014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9075" y="1300294"/>
            <a:ext cx="8934276" cy="316552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Holandsko</a:t>
            </a:r>
            <a:r>
              <a:rPr lang="cs-CZ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2356E37-C91B-4188-BC63-1638C16A1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2" y="2043171"/>
            <a:ext cx="5345334" cy="3971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EBDCD44-B926-431D-B51F-F94361159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26" y="2043171"/>
            <a:ext cx="5345334" cy="3971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43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3" name="Podnadpis 2">
            <a:extLst>
              <a:ext uri="{FF2B5EF4-FFF2-40B4-BE49-F238E27FC236}">
                <a16:creationId xmlns:a16="http://schemas.microsoft.com/office/drawing/2014/main" id="{DE7A888F-6459-439B-B8A8-79556886DF83}"/>
              </a:ext>
            </a:extLst>
          </p:cNvPr>
          <p:cNvSpPr txBox="1">
            <a:spLocks/>
          </p:cNvSpPr>
          <p:nvPr/>
        </p:nvSpPr>
        <p:spPr>
          <a:xfrm>
            <a:off x="1501629" y="970894"/>
            <a:ext cx="8934276" cy="39369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Všemina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6C9125A-576E-41DE-AD77-67B24696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42" y="1466170"/>
            <a:ext cx="9482820" cy="5233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539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1999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F30873-743F-4AD4-99D6-48AAB53660F7}"/>
              </a:ext>
            </a:extLst>
          </p:cNvPr>
          <p:cNvSpPr txBox="1"/>
          <p:nvPr/>
        </p:nvSpPr>
        <p:spPr>
          <a:xfrm>
            <a:off x="407424" y="1381781"/>
            <a:ext cx="1122810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 – 16.4.1999 – proběhla 17. valná hromada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– 3.6.1999 – proběhl seminář sekce EP ve Valticích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16. – 27.5.1999 – proběhla odborná exkurze do Kanady a USA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(Pražský klub)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18.6.1999 – proběhla odborná exkurze do Německa (Hanes)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Proběhlo jednání v Parlamentu ČR o možnosti účasti v podvýboru pro suroviny a odpady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Zaslány podněty spolu s ČAOH ohledně připravovaného Zákona o odpadech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6. – 7.10.1999 – proběhl seminář VO ve Velkých Bílovicích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15.10.1999 – proběhla 18. valná hromada v Kopřivnici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69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Členský příspěvek 7 000,- Kč, ostatní 15 000,- Kč. Vystavovatelé 2 500,- Kč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Hospodář Mynář Jaroslav (TS Velké Meziříčí)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11.1999 – proběhl seminář MK v Chudobíně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88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E871AFB-0D81-4460-A781-CF606B022127}"/>
              </a:ext>
            </a:extLst>
          </p:cNvPr>
          <p:cNvSpPr txBox="1"/>
          <p:nvPr/>
        </p:nvSpPr>
        <p:spPr>
          <a:xfrm>
            <a:off x="3045204" y="1029461"/>
            <a:ext cx="6102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Kanada a USA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5EF2D0B-C107-432D-8FD0-60940B551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0" y="1471549"/>
            <a:ext cx="3974937" cy="29994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8238F56-9805-41ED-8BA9-B0F520B10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94" y="1364585"/>
            <a:ext cx="3842171" cy="2981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1646EDD-AAF9-406B-9215-C4F9F21C9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81" y="3685430"/>
            <a:ext cx="4254664" cy="2981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0999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2000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BBC9AA3-DDBF-48C0-8CBE-C75902751EA8}"/>
              </a:ext>
            </a:extLst>
          </p:cNvPr>
          <p:cNvSpPr txBox="1"/>
          <p:nvPr/>
        </p:nvSpPr>
        <p:spPr>
          <a:xfrm>
            <a:off x="593901" y="1613487"/>
            <a:ext cx="10311787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Místopředseda Němeček Radoslav (TESPRA Hodonín)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14.4.2000 – proběhla 19. valná hromada v Suché Rudné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68 členů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 revizní komise byla zvolena Dvořáková Věra (TS Hustopeče)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11.5.2000 – proběhl seminář VO ve Velkých Bílovicích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 – 21.5.2000 – proběhla odborná exkurze do Anglie (A-tec)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25. – 26.5.2000 – proběhl seminář sekce EP ve Valticích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12. – 13.10.2000 – proběhl seminář MK v Chudobíně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18.6.1999 – proběhla odborná exkurze do Německa (Hanes)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– 3.11.2000 proběhla 20. valná hromada v Třeboni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75 členů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38 zástupců výrobců a služeb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387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05" y="154057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492" y="228211"/>
            <a:ext cx="1072973" cy="10760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B20B4C-A920-49BC-836E-03233590A66E}"/>
              </a:ext>
            </a:extLst>
          </p:cNvPr>
          <p:cNvSpPr txBox="1"/>
          <p:nvPr/>
        </p:nvSpPr>
        <p:spPr>
          <a:xfrm>
            <a:off x="696685" y="1503923"/>
            <a:ext cx="1020061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27. března 1991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založení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Sdružení veřejně prospěšných služeb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 1. plenárním shromáždění v  Uherském Brodu</a:t>
            </a:r>
          </a:p>
          <a:p>
            <a:pPr algn="just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 sekce: Veřejné osvětlení a Odpadové hospodářství</a:t>
            </a:r>
          </a:p>
          <a:p>
            <a:pPr algn="just"/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Předseda – </a:t>
            </a:r>
            <a:r>
              <a:rPr lang="cs-CZ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Cabicar Ladislav 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(TS Prostějov)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Místopředseda a hospodář - 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Feith Karel (TS Ivančice)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Tajemník a vedoucí sekce VO – 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Křivý Stanislav (Elplast Brno)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Vedoucí sekce OH – 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Vrba Stanislav (TS Blansko)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Členové – Doležal Antonín (TS Velké Meziříčí), Hyrš Miroslav (Tempos Břeclav), Gabryš Josef (TS Luhačovice), Krpal František (TS Uherský Brod), Němeček Radoslav (TS Hodonín), Pešek Ladislav (Správa veřejného majetku Brno) a Vrba Josef (TS Blansko)</a:t>
            </a:r>
          </a:p>
          <a:p>
            <a:pPr algn="just"/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458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0290C2C-8F37-4558-B3BF-7965992F4FB7}"/>
              </a:ext>
            </a:extLst>
          </p:cNvPr>
          <p:cNvSpPr txBox="1"/>
          <p:nvPr/>
        </p:nvSpPr>
        <p:spPr>
          <a:xfrm>
            <a:off x="2801923" y="1106404"/>
            <a:ext cx="6102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Anglie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545360-5E6D-431A-BA30-F62E57B9C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72" y="1983568"/>
            <a:ext cx="5117157" cy="4026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3829504-B366-479B-A994-684F28B7F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5" y="1991804"/>
            <a:ext cx="5014534" cy="4018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962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2001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0B570F-B534-4445-BC2F-5B042AE36A8F}"/>
              </a:ext>
            </a:extLst>
          </p:cNvPr>
          <p:cNvSpPr txBox="1"/>
          <p:nvPr/>
        </p:nvSpPr>
        <p:spPr>
          <a:xfrm>
            <a:off x="250671" y="1364585"/>
            <a:ext cx="113261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17.1.2001 – společné zasedání představenstev SVPS a ZOVP ve Skalici, příprava dohody V4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21.3.2001 – bylo schváleno zřízení stránek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www.svps.cz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Správcem stránek bylo pověřeno SLUMEKO Kopřivnice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28.3.2001 – proběhlo jednání se zástupci ČAOH, SVPS a EKO-KOMU o přidělování akreditací firem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 – 13.4.2001 – proběhla 21. valná hromada v Nové 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 revizní komise byla zvolena Laifer Martin (TS Tišnov)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27.4.2001 – proběhlo jednání se zástupci APWA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11.5.2001 – proběhl seminář sekce EP ve Valticích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27.5. – 2.6.2001 –proběhla odborná exkurze do Francie a Španělska (Hanes, Renault)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– 8.6.2001 – proběhl seminář VO ve Kobylí na Moravě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 – 19.10.2001 – proběhla 22. valná hromada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79 členů</a:t>
            </a:r>
          </a:p>
        </p:txBody>
      </p:sp>
    </p:spTree>
    <p:extLst>
      <p:ext uri="{BB962C8B-B14F-4D97-AF65-F5344CB8AC3E}">
        <p14:creationId xmlns:p14="http://schemas.microsoft.com/office/powerpoint/2010/main" val="247628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9C64C9-AE7E-4F95-BBFB-134F3FD1DF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689" y="1508530"/>
            <a:ext cx="7899723" cy="524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BCD51A-8852-4923-86F3-E321DDE14F84}"/>
              </a:ext>
            </a:extLst>
          </p:cNvPr>
          <p:cNvSpPr txBox="1"/>
          <p:nvPr/>
        </p:nvSpPr>
        <p:spPr>
          <a:xfrm>
            <a:off x="2088859" y="1064022"/>
            <a:ext cx="836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Francie a Španělsko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7073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2002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BF89E73-F435-4EEE-BD0B-560EF436CB85}"/>
              </a:ext>
            </a:extLst>
          </p:cNvPr>
          <p:cNvSpPr txBox="1"/>
          <p:nvPr/>
        </p:nvSpPr>
        <p:spPr>
          <a:xfrm>
            <a:off x="407425" y="1421335"/>
            <a:ext cx="1111065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zaslán dopis do Parlamentu ČR k problematice světelného znečištění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11.4.2002 – proběhl seminář sekce OH ve Žďáru nad Sázavou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 – 19.4.2002 – proběhla 23. valná hromada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84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13.5.2002 – proběhla odborná exkurze do Švýcarska (INGE Brno)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30. – 31.5.2002 – proběhl seminář sekce EP v Hlohovci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Léto 2002 – pomoc členů SVPS při povodních v Čechách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 – 18.9.2002 – proběhla odborná exkurze do Německa (CROY Rakovník)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19.8.2002 – zasláno 100 000,- Kč na konto Člověk v tísni – SOS povodně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 – 13.9.2002 – proběhl seminář VO ve Kobylí na Moravě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Rozdělení firem členům představenstva pro krizové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11.10.2002 – proběhla 24. valná hromada v Kroměříži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88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 názvu SVPS bylo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vypuštěno pro Moravu a Slezsko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31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2734811" y="1156026"/>
            <a:ext cx="6442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Hodonín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815166-8B05-4AD7-A877-10556DBDDE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193" y="1952716"/>
            <a:ext cx="5725136" cy="4177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1E56B6E-7D71-40D7-9934-FB24C901C9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79" y="1952716"/>
            <a:ext cx="5450992" cy="4177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0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2003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5F2866-D629-4077-8C2E-A92D6F53A917}"/>
              </a:ext>
            </a:extLst>
          </p:cNvPr>
          <p:cNvSpPr txBox="1"/>
          <p:nvPr/>
        </p:nvSpPr>
        <p:spPr>
          <a:xfrm>
            <a:off x="343567" y="1421335"/>
            <a:ext cx="113590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6.2.2003 – založeno SUCO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11.4.2003 – proběhla 25. valná hromada v Brandýse nad Labem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 představenstva SUCO byli zvoleni Březina Karel (SLUMEKO Kopřivnice) a Odvárka Miloslav (ODAS Žďár nad Sázavou)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28 zástupců výrobců a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30.5.2003 – proběhl seminář sekce EP v Lednici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23. – 27.8.2003 – proběhla návštěva delegace SVPS na kongresu APWA v San Diegu (Neužil)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 – 12.9.2003 – proběhl seminář VO ve Kobylí na Moravě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5.9.2003 – proběhl turnaj v bowlingu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 – 10.10.2003 – proběhla 26. valná hromada ve Velkých Losinách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93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28 zástupců výrobců a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Cabicar Ladislav ukončil činnost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2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2003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518EFC-892D-4332-AEC2-28BA81A7F80C}"/>
              </a:ext>
            </a:extLst>
          </p:cNvPr>
          <p:cNvSpPr txBox="1"/>
          <p:nvPr/>
        </p:nvSpPr>
        <p:spPr>
          <a:xfrm>
            <a:off x="586071" y="1546050"/>
            <a:ext cx="10797790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Proběhly volby do představenstva</a:t>
            </a:r>
          </a:p>
          <a:p>
            <a:pPr algn="just">
              <a:lnSpc>
                <a:spcPct val="110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Předseda – Odvárka Miloš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(ODAS Žďár nad Sázavou)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Místopředseda – Němeček Radoslav (Megawaste Hodonín)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Hospodář – Mynář Jaroslav (TS Velké Meziříčí)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Tajemník a vedoucí sekce VO – Křivý Stanislav  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OH – Březina Karel (SLUMEKO Kopřivnice)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EP – Hyrš Miroslav (Tempos Břeclav)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MK a VZ – Fiala Petr (TS Bruntál),  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Členové – Janíček Vladimír (TS Třeboň), Mudroch Antonín (Biopas Kroměříž) a Neužil Jiří (Remit Šternberk)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Proběhly volby do kontrolní komise</a:t>
            </a:r>
          </a:p>
          <a:p>
            <a:pPr algn="just">
              <a:lnSpc>
                <a:spcPct val="110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Předseda – Lánský Radek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(TS Slavkov u Brna)</a:t>
            </a:r>
          </a:p>
          <a:p>
            <a:pPr algn="just">
              <a:lnSpc>
                <a:spcPct val="11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Členové – Gaizura Pavel (TS Velká Bíteš) a Horčíková Gabriela (TS Moravská Třebová)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927 595,- Kč, Výdaje 761 052,- Kč</a:t>
            </a:r>
          </a:p>
          <a:p>
            <a:pPr algn="just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017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2004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A4A775-AD21-4C31-8604-062620206B50}"/>
              </a:ext>
            </a:extLst>
          </p:cNvPr>
          <p:cNvSpPr txBox="1"/>
          <p:nvPr/>
        </p:nvSpPr>
        <p:spPr>
          <a:xfrm>
            <a:off x="671418" y="1519789"/>
            <a:ext cx="1114014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Změna sídla SVPS do Žďáru nad Sázavou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29.3. – 8.4.2004 návštěva delegace APWA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9.4.2004 – proběhla 27. valná hromada v Třeboni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93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Podepsána smlouva o spolupráci SVPS a APWA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30.4.2004 – proběhl seminář VO v Brně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11.5.2004 – proběhla odborná exkurze na Slovensko (ZOVP)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27. – 28.5.2004 – proběhl seminář EP ve Valticích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Pomoc ve Vysokých Tatrách s následky vichřice (14 pracovníků na 8 dní)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15.10.2004 – proběhla 28. valná hromada v Buchlově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6. – 9.11.2004 – proběhla odborná exkurze ve Francii (Renault)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 – 12.11.2004 – proběhlo školení BOZP v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Raztoce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Byly připraveny nové stanovy SVPS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993 775,- Kč, Výdaje 1 179 149,- Kč</a:t>
            </a:r>
          </a:p>
        </p:txBody>
      </p:sp>
    </p:spTree>
    <p:extLst>
      <p:ext uri="{BB962C8B-B14F-4D97-AF65-F5344CB8AC3E}">
        <p14:creationId xmlns:p14="http://schemas.microsoft.com/office/powerpoint/2010/main" val="314838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641184" y="969443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2004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1D5655-01F8-447A-B7F5-F58CFCD8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6" t="5481" r="7530" b="6300"/>
          <a:stretch/>
        </p:blipFill>
        <p:spPr>
          <a:xfrm>
            <a:off x="554506" y="2425765"/>
            <a:ext cx="4705391" cy="37049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D8C92BB-4FDB-4376-A3F4-80094BB399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1" r="8262"/>
          <a:stretch/>
        </p:blipFill>
        <p:spPr>
          <a:xfrm>
            <a:off x="6174297" y="2452656"/>
            <a:ext cx="5463197" cy="36780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2C47505-915B-473C-9F09-76A1A2E1AFEC}"/>
              </a:ext>
            </a:extLst>
          </p:cNvPr>
          <p:cNvSpPr txBox="1"/>
          <p:nvPr/>
        </p:nvSpPr>
        <p:spPr>
          <a:xfrm>
            <a:off x="6291743" y="1730346"/>
            <a:ext cx="5075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Anglie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F22065-0C0C-4EA8-AFB2-D5188BD21DE0}"/>
              </a:ext>
            </a:extLst>
          </p:cNvPr>
          <p:cNvSpPr txBox="1"/>
          <p:nvPr/>
        </p:nvSpPr>
        <p:spPr>
          <a:xfrm>
            <a:off x="1795244" y="1730346"/>
            <a:ext cx="252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Slovensko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6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80224" y="904728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2005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250D11D-0FDE-40F3-A186-24D1D2F126E9}"/>
              </a:ext>
            </a:extLst>
          </p:cNvPr>
          <p:cNvSpPr txBox="1"/>
          <p:nvPr/>
        </p:nvSpPr>
        <p:spPr>
          <a:xfrm>
            <a:off x="407424" y="1421335"/>
            <a:ext cx="117845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15.4.2005 – proběhla 29. valná hromada na Hrubé Skále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97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APWA p.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Kalynchuk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 přednáškou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schválen zástupce SVPS do Rady odpadového hospodářství při MŽP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zaslán společný dopis s představenstvem Rady měst a obcí Parlamentu ČR ohledně DPH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26. – 27.5.2005 – proběhl seminář EP v Lednici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Odvárka Miloš byl schválen do Rady pro odpadové hospodářství ministra ŽP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15.6.2005 – proběhla odborná exkurze do Anglie (A-tec)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 – 21.10.2005 – proběhla 30. valná hromada ve Slavkově u Brna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100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Byla schválena sekce Zahraničních vztahů – Jiří Neužil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Remit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Šternberk)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 – 12.11.2005 – proběhlo školení BOZP v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Raztoce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1 201 727,- Kč, Výdaje 1 210 709,- Kč</a:t>
            </a:r>
          </a:p>
        </p:txBody>
      </p:sp>
    </p:spTree>
    <p:extLst>
      <p:ext uri="{BB962C8B-B14F-4D97-AF65-F5344CB8AC3E}">
        <p14:creationId xmlns:p14="http://schemas.microsoft.com/office/powerpoint/2010/main" val="57562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7" name="Založení spolku">
            <a:hlinkClick r:id="" action="ppaction://media"/>
            <a:extLst>
              <a:ext uri="{FF2B5EF4-FFF2-40B4-BE49-F238E27FC236}">
                <a16:creationId xmlns:a16="http://schemas.microsoft.com/office/drawing/2014/main" id="{758A39CA-007F-4F20-932F-0AD18A2A4A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610" y="1421336"/>
            <a:ext cx="3516198" cy="5278448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DC0423D3-36D0-4798-BA72-E3E961A0F5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622404"/>
              </p:ext>
            </p:extLst>
          </p:nvPr>
        </p:nvGraphicFramePr>
        <p:xfrm>
          <a:off x="8316943" y="1435428"/>
          <a:ext cx="3221465" cy="5264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Acrobat Document" r:id="rId8" imgW="5524310" imgH="7324484" progId="AcroExch.Document.DC">
                  <p:embed/>
                </p:oleObj>
              </mc:Choice>
              <mc:Fallback>
                <p:oleObj name="Acrobat Document" r:id="rId8" imgW="5524310" imgH="7324484" progId="AcroExch.Document.DC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DC0423D3-36D0-4798-BA72-E3E961A0F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16943" y="1435428"/>
                        <a:ext cx="3221465" cy="5264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13602158-B15D-4334-95F4-49E7368A63EB}"/>
              </a:ext>
            </a:extLst>
          </p:cNvPr>
          <p:cNvSpPr txBox="1"/>
          <p:nvPr/>
        </p:nvSpPr>
        <p:spPr>
          <a:xfrm>
            <a:off x="4418785" y="1568965"/>
            <a:ext cx="362438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6.5.1991 – proběhla registrace SVPS u Ministerstva vnitra pod č. VSC/1-6538/91-R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Byl schválen roční členský příspěvek 3.000,-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30. – 31.10.1991 proběhlo 2. plenární shromáždění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24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Příjmy SVPS byly 77 239,- Kč, Výdaje 67 700,-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5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2CF993-F258-4D19-86A8-59AABE305C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23" y="1820411"/>
            <a:ext cx="10226181" cy="4815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35CF5D-F504-401B-A68D-DB5466A1F2FB}"/>
              </a:ext>
            </a:extLst>
          </p:cNvPr>
          <p:cNvSpPr txBox="1"/>
          <p:nvPr/>
        </p:nvSpPr>
        <p:spPr>
          <a:xfrm>
            <a:off x="2063692" y="1199626"/>
            <a:ext cx="8380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Slavkov u Brna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6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6357257" y="1135649"/>
            <a:ext cx="48976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Slavkov u Brna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D9E0307-80E5-416E-8E00-3DAFCC00A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2" t="343" r="4738" b="4559"/>
          <a:stretch/>
        </p:blipFill>
        <p:spPr>
          <a:xfrm>
            <a:off x="645952" y="2033006"/>
            <a:ext cx="5050173" cy="4191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BCE5DF4-B962-49FC-AB58-627DFCE1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98"/>
          <a:stretch/>
        </p:blipFill>
        <p:spPr>
          <a:xfrm>
            <a:off x="6096000" y="2033006"/>
            <a:ext cx="5645498" cy="4191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378D55-C4D4-4B73-86B0-5B4277C88753}"/>
              </a:ext>
            </a:extLst>
          </p:cNvPr>
          <p:cNvSpPr txBox="1"/>
          <p:nvPr/>
        </p:nvSpPr>
        <p:spPr>
          <a:xfrm>
            <a:off x="1823208" y="1135649"/>
            <a:ext cx="2471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Anglie</a:t>
            </a:r>
            <a:endParaRPr lang="cs-CZ" sz="2000" b="1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031582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2006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82E0F78-E19E-4095-BD35-EDC406116C6F}"/>
              </a:ext>
            </a:extLst>
          </p:cNvPr>
          <p:cNvSpPr txBox="1"/>
          <p:nvPr/>
        </p:nvSpPr>
        <p:spPr>
          <a:xfrm>
            <a:off x="517240" y="1730346"/>
            <a:ext cx="1107634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30. – 31.3.2006 proběhl seminář MK a VZ v Malé Morávce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19.4.2006 – proběhl seminář VO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 – 19.5.2006 – proběhl seminář EP v Lednici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6.6.2006 – proběhla 31. valná hromada v Hradci Králové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97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Vystoupili zástupci delegace APWA Dwyne Kalynczak, John Lisenko a Guy Citon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26 zástupců výrobců a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8. – 17.9.2006 – proběhla odborná exkurze do USA (APWA, letělo 14 členů SVPS)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 – 13.10.2006 – proběhla 32. valná hromada v Strážnici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Společná valná hromada SVPS a ZOVP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26.10.2006 – proběhl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30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7969541" y="1421336"/>
            <a:ext cx="24160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Tenis Prostějov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054AABB-66C8-4CAB-B7EF-89984194B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6" r="2345"/>
          <a:stretch/>
        </p:blipFill>
        <p:spPr>
          <a:xfrm>
            <a:off x="6359853" y="2009641"/>
            <a:ext cx="5581476" cy="4171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1CA503D-4A49-4184-9C3C-6C1B692600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0" t="14984" r="9226"/>
          <a:stretch/>
        </p:blipFill>
        <p:spPr>
          <a:xfrm>
            <a:off x="268447" y="2051586"/>
            <a:ext cx="5427677" cy="41714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402543-3153-4B44-B337-2C8FB0BA5CE0}"/>
              </a:ext>
            </a:extLst>
          </p:cNvPr>
          <p:cNvSpPr txBox="1"/>
          <p:nvPr/>
        </p:nvSpPr>
        <p:spPr>
          <a:xfrm>
            <a:off x="268448" y="1421335"/>
            <a:ext cx="5100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Hradec Králové</a:t>
            </a:r>
            <a:endParaRPr lang="cs-CZ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2007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273E5B7-CBCF-44AF-8C23-ABB0F17C3A98}"/>
              </a:ext>
            </a:extLst>
          </p:cNvPr>
          <p:cNvSpPr txBox="1"/>
          <p:nvPr/>
        </p:nvSpPr>
        <p:spPr>
          <a:xfrm>
            <a:off x="295093" y="1423172"/>
            <a:ext cx="11896907" cy="565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26. – 27.4.2007 – proběhla 33. valná hromada ve Žďáru nad Sázavou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11.5.2007 – proběhl seminář EP v Bořeticích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 zaslán dopis Ministerstvu financí ohledně zrušení věcně usměrňovaných cen za svoz odpadů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 – 23.5.2007 – proběhla odborná exkurze do Německa a Dánska (Unikont Praha)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14.6.2007 – proběhly Odpadové dny v Hradci Králové partnerem bylo SVPS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 – 6. 10.2007 – proběhla návštěva delegace APWA v ČR a SR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– 5.10.2007 – proběhla 34. valná hromada v Trenčianských Teplicích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Společná valná hromada SVPS a ZOVP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100 členů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18.10.2007 proběhl seminář VO ve Zlíně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15.11.2007 proběhl seminář BOZP ve Frýdku Místku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998 035,- Kč, Výdaje 908 327,-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294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010A6F-CA7A-4DDB-9A40-964E8678E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4" t="12035" r="6953" b="7121"/>
          <a:stretch/>
        </p:blipFill>
        <p:spPr>
          <a:xfrm>
            <a:off x="724250" y="2206563"/>
            <a:ext cx="4865616" cy="3254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C086FDC-3600-4E10-92C6-7EC24EBC9D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2" t="5425" r="4375" b="3321"/>
          <a:stretch/>
        </p:blipFill>
        <p:spPr>
          <a:xfrm>
            <a:off x="6501467" y="3332278"/>
            <a:ext cx="4798103" cy="32546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BDE922F-7C55-4A17-A85C-8BC0D2896ED9}"/>
              </a:ext>
            </a:extLst>
          </p:cNvPr>
          <p:cNvSpPr txBox="1"/>
          <p:nvPr/>
        </p:nvSpPr>
        <p:spPr>
          <a:xfrm>
            <a:off x="1098958" y="1585519"/>
            <a:ext cx="3691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Seminář EP Bořetice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FFCC95B-45A3-46E2-9C69-6A085F279245}"/>
              </a:ext>
            </a:extLst>
          </p:cNvPr>
          <p:cNvSpPr txBox="1"/>
          <p:nvPr/>
        </p:nvSpPr>
        <p:spPr>
          <a:xfrm>
            <a:off x="7105475" y="2634143"/>
            <a:ext cx="36865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Dánsko</a:t>
            </a:r>
            <a:endParaRPr lang="cs-CZ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6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2008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D83990E-6842-4F83-BFCC-65FF9328F376}"/>
              </a:ext>
            </a:extLst>
          </p:cNvPr>
          <p:cNvSpPr txBox="1"/>
          <p:nvPr/>
        </p:nvSpPr>
        <p:spPr>
          <a:xfrm>
            <a:off x="201336" y="1560352"/>
            <a:ext cx="11583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11.4.2008 – proběhla 35. valná hromada v Olomouci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106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Byla schválena spolupráce s veletrhem URBIS Brno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Byla schválena prezentace na veletrhu FOR WASTE Praha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Vystoupili zástupci kolektivních systému Asekol, Ekolamp, Elektrovin a Ekokom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 – 16.5.2008 – proběhl seminář EP v Bořeticích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15.6.2008 proběhlo jednání v Senátu ČR – strategie rozvoje nakládání s odpady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17.10.2008 – proběhla 36. valná hromada v Trenčianských Teplicích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Proběhly volby do představenstva:</a:t>
            </a:r>
          </a:p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Předseda, hospodář – Mynář Jaroslav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(TS Velké Meziříčí)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Místopředseda – Kostelník František (TS Zlín)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OH – Březina Karel (SLUMEKO Kopřivnice)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EP – Hyrš Miroslav (Tempos Břeclav)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MK a VO – Fiala Petr (TS Bruntál) Vedoucí sekce VZ – Janíček Vladimír (TS Třeboň) Vedoucí sekce Zahraničních vztahů – Neužil Jiří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Remit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Šternberk) Členové – Janovský Jiří (A-tes servis Frýdek Místek), Mudroch Antonín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Biopas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Kroměříž)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668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2008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597CA6-3C9D-494D-B0BE-4573745CE134}"/>
              </a:ext>
            </a:extLst>
          </p:cNvPr>
          <p:cNvSpPr txBox="1"/>
          <p:nvPr/>
        </p:nvSpPr>
        <p:spPr>
          <a:xfrm>
            <a:off x="407425" y="1499233"/>
            <a:ext cx="113287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Říjen 2008 – proběhlo jednání se zástupci SMO ČR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Zaslán dopis ministru Bursíkovi k zákonu o odpadech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Listopad 2008 – proběhl seminář k DPH v Rožnově pod Radhoštěm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Listopad 2008 – proběhla schůzka SVPS, ČAOH, EKO-KOMU a SMO ČR k druhotným surovinám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Prosinec 2008 – proběhlo jednání na Finančním ředitelství ohledně DPH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  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85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4404BA4-3E4C-44FC-ACE2-A3E19DABB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032" b="17461"/>
          <a:stretch/>
        </p:blipFill>
        <p:spPr>
          <a:xfrm>
            <a:off x="1947644" y="1730346"/>
            <a:ext cx="8296712" cy="485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1F0B98-4520-430E-B45E-1B797A53D9AA}"/>
              </a:ext>
            </a:extLst>
          </p:cNvPr>
          <p:cNvSpPr txBox="1"/>
          <p:nvPr/>
        </p:nvSpPr>
        <p:spPr>
          <a:xfrm>
            <a:off x="3044505" y="1115736"/>
            <a:ext cx="6102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Olomouc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2009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0FC4033-5A3F-4831-A49D-0F058E661A70}"/>
              </a:ext>
            </a:extLst>
          </p:cNvPr>
          <p:cNvSpPr txBox="1"/>
          <p:nvPr/>
        </p:nvSpPr>
        <p:spPr>
          <a:xfrm>
            <a:off x="553672" y="1673595"/>
            <a:ext cx="10897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16.1.2009 – proběhla změna sídla SVPS do Velkého Meziříčí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Leden 2009 – proběhlo jednání se zástupci Unie zaměstnavatelských svazů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24.2.2009 – byly zaslány odpovědi na otázky k novele zákona o pozemních komunikací časopisu Moderní obec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16.3.2009 – byly zaslány připomínky k návrhu zákona o odpadech MŽP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Březen 2009 – proběhlo jednání na MPO k návrhu zákona o odpadech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 – 10.4.2009 – proběhla 37. valná hromada ve Všemině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106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15.5.2009 – proběhl seminář EP v Bořeticích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 – 6.6.2009 – proběhla odborná exkurze do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31.7.2009 – byl zaslán dopis na MF panu Janotovi na zrušení věcně usměrňovaných cen na svoz domovního odpadu</a:t>
            </a:r>
          </a:p>
        </p:txBody>
      </p:sp>
    </p:spTree>
    <p:extLst>
      <p:ext uri="{BB962C8B-B14F-4D97-AF65-F5344CB8AC3E}">
        <p14:creationId xmlns:p14="http://schemas.microsoft.com/office/powerpoint/2010/main" val="227755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18EFDAA-7BFE-4CDC-B440-2258BC26DD24}"/>
              </a:ext>
            </a:extLst>
          </p:cNvPr>
          <p:cNvSpPr txBox="1"/>
          <p:nvPr/>
        </p:nvSpPr>
        <p:spPr>
          <a:xfrm>
            <a:off x="542025" y="1673596"/>
            <a:ext cx="10902116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30.1.1992 – proběhlo setkání se zástupci Slovenského sdružení v Senci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 – 29. 4.1992 – proběhlo 3. plenární zasedání v Čubernici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15.10.1992 – proběhlo 4. plenární zasedání ve Strážnici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24 členů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Rozpočet na rok 1992 byl 72 000,- Kč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Pešek Vladimír byl pověřen funkcí tiskového mluvčího SVPS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Vrba Stanislav oznámil ukončení činnosti v SVPS novým vedoucím sekce OH byl zvolen Gabryš Josef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Nebyla schválena dohoda o spojení s Českomoravským společenstvem místních veřejně prospěšných služeb. 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1E54EE-A134-4547-9D6A-B7FC2DD2888E}"/>
              </a:ext>
            </a:extLst>
          </p:cNvPr>
          <p:cNvSpPr txBox="1"/>
          <p:nvPr/>
        </p:nvSpPr>
        <p:spPr>
          <a:xfrm>
            <a:off x="4336869" y="1095507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1992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091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2009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CE97779-8783-4246-9326-5F06362BEBD8}"/>
              </a:ext>
            </a:extLst>
          </p:cNvPr>
          <p:cNvSpPr txBox="1"/>
          <p:nvPr/>
        </p:nvSpPr>
        <p:spPr>
          <a:xfrm>
            <a:off x="407425" y="1730345"/>
            <a:ext cx="1116290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4.9.2009 – byl schválen Mynář Jaroslav do Rady pro odpadové hospodářství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21. – 23.9.2009 – účast zástupců SVPS na kongresu ANS v Německu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30.9.2009 – zaslalo SVPS na Radu pro OH připomínky k zákonu o odpadech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14.10.2009 – proběhla 38. valná hromada v Jeseníku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Vystoupila Rút Bízová z MŽP ohledně příprav legislativních změn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APWA Mark Whitfield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47 zástupců výrobců a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14.10.2009 – Neužil Jiří se účastnil kulatého stolu mna MŽP k problematice druhotných surovin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4.11.2009 – proběhlo školení BOZP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5.11.2009 – proběhl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1 144 014,- Kč, Výdaje 1 063 020,- Kč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83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D8C641-6B26-4846-9831-522BE8FA3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4" b="5147"/>
          <a:stretch/>
        </p:blipFill>
        <p:spPr>
          <a:xfrm>
            <a:off x="407425" y="2529125"/>
            <a:ext cx="5136765" cy="3301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55AA05-52A1-428D-9F95-DBE7D68D5A1C}"/>
              </a:ext>
            </a:extLst>
          </p:cNvPr>
          <p:cNvSpPr txBox="1"/>
          <p:nvPr/>
        </p:nvSpPr>
        <p:spPr>
          <a:xfrm>
            <a:off x="541649" y="1421335"/>
            <a:ext cx="5002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Všemina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5685C7-474F-4F12-8550-938B1B2AB425}"/>
              </a:ext>
            </a:extLst>
          </p:cNvPr>
          <p:cNvSpPr txBox="1"/>
          <p:nvPr/>
        </p:nvSpPr>
        <p:spPr>
          <a:xfrm>
            <a:off x="6647811" y="1421335"/>
            <a:ext cx="3905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Jeseník</a:t>
            </a:r>
            <a:endParaRPr lang="cs-CZ" sz="1800" dirty="0">
              <a:solidFill>
                <a:srgbClr val="7030A0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C5E6BAA-9A5C-4D2E-ABFD-3B0D4991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64" y="2529124"/>
            <a:ext cx="5645791" cy="3301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173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73BB139-BED0-4402-BFC5-108856C72621}"/>
              </a:ext>
            </a:extLst>
          </p:cNvPr>
          <p:cNvSpPr txBox="1"/>
          <p:nvPr/>
        </p:nvSpPr>
        <p:spPr>
          <a:xfrm>
            <a:off x="2432807" y="1090569"/>
            <a:ext cx="6677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Maďarsko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559C2B-1712-4914-B994-E3C1A78DC0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04" r="14318"/>
          <a:stretch/>
        </p:blipFill>
        <p:spPr>
          <a:xfrm>
            <a:off x="280031" y="2176271"/>
            <a:ext cx="5399315" cy="414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48B6C9B-7226-49E5-B858-F05D3563A6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68" t="21056" r="11986" b="8220"/>
          <a:stretch/>
        </p:blipFill>
        <p:spPr>
          <a:xfrm>
            <a:off x="6283890" y="2176271"/>
            <a:ext cx="5544189" cy="4148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9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2010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4929DF9-CAC3-41EB-A54D-EBAC251139FB}"/>
              </a:ext>
            </a:extLst>
          </p:cNvPr>
          <p:cNvSpPr txBox="1"/>
          <p:nvPr/>
        </p:nvSpPr>
        <p:spPr>
          <a:xfrm>
            <a:off x="299010" y="1418673"/>
            <a:ext cx="111855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Únor 2010 – byly předány podklady zástupci finančního ředitelství Brno k VÚC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30.4.2010 – proběhla 39. valná hromada ve Zlíně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111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APWA Dwyne Kalynczak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– 5.5.2010 – účast zástupců ANS na Odpadových dnech v Ostravě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 – 21.5.2010 – proběhl seminář EP v Břeclavi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31.5.2010 – proběhl seminář VZ v Třeboni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9. – 10.6.2010 – účast zástupců ANS na Odpadových dnech v Hradci Králové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19.9.2010 – proběhla odborná exkurze do Německa (IFAT Mnichov)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– 3.9.2010 – proběhl seminář BOZP a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16. – 18.10.2010 – proběhla odborná exkurze do Holandska (A-tec, DAF)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15.10.2010 – proběhla 40. valná hromada v Poštorné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 příspěvek vystavovatelů na VH na  5 000,- Kč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638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692CE0-C1B8-4C18-9840-0C9B1651A4B7}"/>
              </a:ext>
            </a:extLst>
          </p:cNvPr>
          <p:cNvSpPr txBox="1"/>
          <p:nvPr/>
        </p:nvSpPr>
        <p:spPr>
          <a:xfrm>
            <a:off x="914399" y="1082180"/>
            <a:ext cx="10581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Zlín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272FD74-AF53-4ABE-8F26-1CFEAB691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014668" y="1673596"/>
            <a:ext cx="10352015" cy="4969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830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EB780B-87D8-4254-8159-4A66AAB576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178" y="1541013"/>
            <a:ext cx="10326847" cy="50395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058710-D9A6-4EC2-9C1B-68D76ED86BB8}"/>
              </a:ext>
            </a:extLst>
          </p:cNvPr>
          <p:cNvSpPr txBox="1"/>
          <p:nvPr/>
        </p:nvSpPr>
        <p:spPr>
          <a:xfrm>
            <a:off x="654342" y="1006679"/>
            <a:ext cx="10880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Břeclav</a:t>
            </a:r>
            <a:endParaRPr lang="cs-CZ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7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692CE0-C1B8-4C18-9840-0C9B1651A4B7}"/>
              </a:ext>
            </a:extLst>
          </p:cNvPr>
          <p:cNvSpPr txBox="1"/>
          <p:nvPr/>
        </p:nvSpPr>
        <p:spPr>
          <a:xfrm>
            <a:off x="6616038" y="1388667"/>
            <a:ext cx="4915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Holandsko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6058710-D9A6-4EC2-9C1B-68D76ED86BB8}"/>
              </a:ext>
            </a:extLst>
          </p:cNvPr>
          <p:cNvSpPr txBox="1"/>
          <p:nvPr/>
        </p:nvSpPr>
        <p:spPr>
          <a:xfrm>
            <a:off x="-485885" y="1364584"/>
            <a:ext cx="593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Německo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69A8BE-4211-4DAA-9902-42F89AE993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1"/>
          <a:stretch/>
        </p:blipFill>
        <p:spPr>
          <a:xfrm>
            <a:off x="265252" y="1967716"/>
            <a:ext cx="5724488" cy="4324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DEB7C8-8116-46F6-BAFE-EDA068D4D3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92" y="1967716"/>
            <a:ext cx="5549237" cy="43240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806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2011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274561-A4EE-4C81-9269-CAA1A38B5B5E}"/>
              </a:ext>
            </a:extLst>
          </p:cNvPr>
          <p:cNvSpPr txBox="1"/>
          <p:nvPr/>
        </p:nvSpPr>
        <p:spPr>
          <a:xfrm>
            <a:off x="407425" y="1421334"/>
            <a:ext cx="111609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Únor 2011 – proběhlo jednání ohledně VÚC na MF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15.5.2011 – proběhla 41. valná hromada ve Vyškově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Vystoupili zástupci APWA George Crombie, Ram Tesari a zástupce IMFA Ross Vincent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– 6.5.2011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 – 12.6.2011 – proběhl seminář VZ v Poštorné a exkurze v Rakousku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9.9.2011 – proběhlo školení BOZP a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19.9.2011 – Mynář Jaroslav se účastnil Rady pro odpadové hospodářství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30.9.2011 – proběhla 42. valná hromada v Mikulově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115 členů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Vystoupila zástupkyně SFŽP Monika Špačková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6. – 7.10.2011 proběhl seminář VO ve Velkých Pavlovicích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 – 23.10.2011- proběhla odborná exkurze do Německa (Trier)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1 420 955,- Kč, Výdaje 1 423 453,- Kč</a:t>
            </a:r>
          </a:p>
        </p:txBody>
      </p:sp>
    </p:spTree>
    <p:extLst>
      <p:ext uri="{BB962C8B-B14F-4D97-AF65-F5344CB8AC3E}">
        <p14:creationId xmlns:p14="http://schemas.microsoft.com/office/powerpoint/2010/main" val="79216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6EED986-0A47-4348-870A-1B3DD3DDA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49" y="2438372"/>
            <a:ext cx="5410900" cy="408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BEAC1D-E034-4D0B-9AE4-057BDFDFE88E}"/>
              </a:ext>
            </a:extLst>
          </p:cNvPr>
          <p:cNvSpPr txBox="1"/>
          <p:nvPr/>
        </p:nvSpPr>
        <p:spPr>
          <a:xfrm flipH="1">
            <a:off x="1690940" y="1081545"/>
            <a:ext cx="8786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Vyškov 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FE0FD49-E79B-4B96-A877-8EBEB0F5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633" y="2438372"/>
            <a:ext cx="5472418" cy="408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9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51D22EB-93ED-49BF-95D0-C67E67E7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35" y="2106993"/>
            <a:ext cx="5159229" cy="4176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911F207-FD60-4211-9E45-603CD5655282}"/>
              </a:ext>
            </a:extLst>
          </p:cNvPr>
          <p:cNvSpPr txBox="1"/>
          <p:nvPr/>
        </p:nvSpPr>
        <p:spPr>
          <a:xfrm>
            <a:off x="6904139" y="1364585"/>
            <a:ext cx="40434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Návštěva delegace APWA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707AAC-6B42-455B-B296-2C63F8E56FFA}"/>
              </a:ext>
            </a:extLst>
          </p:cNvPr>
          <p:cNvSpPr txBox="1"/>
          <p:nvPr/>
        </p:nvSpPr>
        <p:spPr>
          <a:xfrm>
            <a:off x="142613" y="1452113"/>
            <a:ext cx="5489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VH Mikulov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2BF45E-D52A-4C9F-BB99-0908CE2F6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6" t="5909" r="8517" b="3951"/>
          <a:stretch/>
        </p:blipFill>
        <p:spPr bwMode="auto">
          <a:xfrm>
            <a:off x="6241489" y="2106993"/>
            <a:ext cx="5606642" cy="4176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6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C38EF83-F7B7-4AA2-AE5C-22EFA78E3DD0}"/>
              </a:ext>
            </a:extLst>
          </p:cNvPr>
          <p:cNvSpPr txBox="1"/>
          <p:nvPr/>
        </p:nvSpPr>
        <p:spPr>
          <a:xfrm>
            <a:off x="635726" y="1421335"/>
            <a:ext cx="11044084" cy="4926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 – 30.4.1993 – proběhlo 5. plenární zasedání v Přerově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29 členů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Metelka Ivan (TS Veselí na Moravě) a Pavel Suchánek (TS Přerov) byli zvoleni do představenstva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– 8.10.1993 – proběhlo 6. plenární zasedání v Břeclavi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Byla schválena sekce veřejné zeleně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Schválena cena za vystoupení zástupců 1 500,- Kč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  - 10. 3. 1993 – proběhl 1. kongres JOGA Luhačovice se záštitou SVPS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22.10.1993 – proběhla odborné exkurze do Rakouska na výstavu UTEC ABSORGA ve Vídni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90 131,- Kč, Výdaje 160 866,- Kč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63292" y="944281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1993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3499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18371" y="944281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2012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37A052-E9A3-4804-AE6C-1407DED06D7B}"/>
              </a:ext>
            </a:extLst>
          </p:cNvPr>
          <p:cNvSpPr txBox="1"/>
          <p:nvPr/>
        </p:nvSpPr>
        <p:spPr>
          <a:xfrm>
            <a:off x="335560" y="1467501"/>
            <a:ext cx="114593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2.2.2012 – proběhlo jednání představenstev SVPS a ZOVP k návštěvě Kongresu APWA, zájezdu na IFAT a společnému zasedání VH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15.3.2012 – proběhl seminář VZ v Třeboni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 – 20.4.2012 – proběhla 43. valná hromada v Kopřivnici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12.5.2012 – proběhla odborná exkurze do Německa (IFAT)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 – 25.5.2012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6. – 7.9.2012 – proběhlo školení BOZP a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18.9.2012 – proběhlo školení o veřejných zakázkách v Brně (Altego)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20.9.2012 – proběhlo setkání se zástupci SMO ČR a EKO-KOMU v Náměšti nad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Osl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11. – 12.10.2012 – proběhla 44. valná hromada ve Velké Bíteši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SMO ČR Pavel Drahovzal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Vystoupila zástupkyně EKO-KOMU Martina Vrbová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12.12.2012 - proběhlo jednání představenstev SVPS a ZOVP ve Skalici </a:t>
            </a:r>
          </a:p>
        </p:txBody>
      </p:sp>
    </p:spTree>
    <p:extLst>
      <p:ext uri="{BB962C8B-B14F-4D97-AF65-F5344CB8AC3E}">
        <p14:creationId xmlns:p14="http://schemas.microsoft.com/office/powerpoint/2010/main" val="103380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BCD51A-8852-4923-86F3-E321DDE14F84}"/>
              </a:ext>
            </a:extLst>
          </p:cNvPr>
          <p:cNvSpPr txBox="1"/>
          <p:nvPr/>
        </p:nvSpPr>
        <p:spPr>
          <a:xfrm>
            <a:off x="2088859" y="1049113"/>
            <a:ext cx="836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Německo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14D6D4-5E69-4320-912E-359C872238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1714203"/>
            <a:ext cx="10325528" cy="4772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9789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2013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1874EE6-D82B-4CBB-A1AD-C6C4F7171A56}"/>
              </a:ext>
            </a:extLst>
          </p:cNvPr>
          <p:cNvSpPr txBox="1"/>
          <p:nvPr/>
        </p:nvSpPr>
        <p:spPr>
          <a:xfrm>
            <a:off x="250671" y="1364585"/>
            <a:ext cx="1130935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25. – 26.4.2013 – proběhla 45. valná hromada v Senci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113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 úvěr 150 000,- Kč pro společnost SUCO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23. – 24.5.2013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28.5.2013 – Mynář Jaroslav se účastnil kulatého stolu k veřejným zakázkám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– 6.9.2013 – proběhlo školení BOZP a tenisový turnaj v Prostějově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20.9.2013 – pohřeb Petra Fialy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25. – 29.9.2013 – proběhla odborná exkurze do Německa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17. – 18.10.2013 – proběhla 46. valná hromada v Třeboni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Proběhly volby do představenstva</a:t>
            </a:r>
          </a:p>
          <a:p>
            <a:pPr algn="just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Předseda – Mynář Jaroslav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(TS Velké Meziříčí)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Místopředseda – Kostelník František (TS Zlín)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OH – Blahut Richard (Frýdecká skládka),Vedoucí sekce EP – Hyrš Miroslav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Tempos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Břeclav)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MK a VO – Gaizura Pavel (TS Bruntál), Vedoucí sekce VZ – Janíček Vladimír (TS Třeboň) 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sekce Zahraničních vztahů – Hlavenka Tomáš (STKO Mikulov), členové – Janovský Jiří Březina Karel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3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C04CD9-F5D0-45C4-BFE4-303C3F1950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415" y="1898561"/>
            <a:ext cx="8263156" cy="46605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71057C-2598-4E1C-8EF0-BE5298BBD124}"/>
              </a:ext>
            </a:extLst>
          </p:cNvPr>
          <p:cNvSpPr txBox="1"/>
          <p:nvPr/>
        </p:nvSpPr>
        <p:spPr>
          <a:xfrm>
            <a:off x="2810312" y="1057013"/>
            <a:ext cx="6960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 Fiala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1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71057C-2598-4E1C-8EF0-BE5298BBD124}"/>
              </a:ext>
            </a:extLst>
          </p:cNvPr>
          <p:cNvSpPr txBox="1"/>
          <p:nvPr/>
        </p:nvSpPr>
        <p:spPr>
          <a:xfrm>
            <a:off x="1841618" y="1095926"/>
            <a:ext cx="8212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Německo</a:t>
            </a:r>
            <a:endParaRPr 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18BACB-7615-4D6A-8344-1C1CBC6F0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4" t="2575" r="8834" b="9661"/>
          <a:stretch/>
        </p:blipFill>
        <p:spPr>
          <a:xfrm>
            <a:off x="630147" y="2036888"/>
            <a:ext cx="5317725" cy="424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A896EA9-8C9B-424A-BAE9-7E3CB8983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6" r="6282"/>
          <a:stretch/>
        </p:blipFill>
        <p:spPr>
          <a:xfrm>
            <a:off x="6623604" y="1970848"/>
            <a:ext cx="5317725" cy="424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92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2014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98E4B61-67EF-411F-8EBC-5093A838CCB1}"/>
              </a:ext>
            </a:extLst>
          </p:cNvPr>
          <p:cNvSpPr txBox="1"/>
          <p:nvPr/>
        </p:nvSpPr>
        <p:spPr>
          <a:xfrm>
            <a:off x="438835" y="1442507"/>
            <a:ext cx="115024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13.2.2014 – proběhl seminář k občanskému zákoníku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11.3.2014 – proběhlo setkání se zástupci SMO ČR a EKO-KOMU ve Velké Bíteši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13.3.2014 – Mynář Jaroslav se účastnil Rady pro odpadové hospodářství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10.4.2014 – Blahut Richard vystoupil s prezentaci v PS ČR o skládkách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 – 25.4.2014 – proběhla 47. valná hromada ve Frýdku Místku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iniciativy Ukliďme Česko Roman Janoušek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 – 12.9.2014 – proběhl seminář VZ v Rožnově a golfový turnaj v Staré Bystřici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30. – 31.10.2014 – proběhla 48. valná hromada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Byl schválen nový název Spolek veřejně prospěšných služeb a nové stanovy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17.12.2014 – proběhlo společné zasedání představenstev SVPS a ZOVP ve Skalici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Prosinec 2014 – byl proveden zápis do spolkového rejstříku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1 958 516,- Kč, Výdaje 1 736 854,- Kč</a:t>
            </a:r>
          </a:p>
        </p:txBody>
      </p:sp>
    </p:spTree>
    <p:extLst>
      <p:ext uri="{BB962C8B-B14F-4D97-AF65-F5344CB8AC3E}">
        <p14:creationId xmlns:p14="http://schemas.microsoft.com/office/powerpoint/2010/main" val="373297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71057C-2598-4E1C-8EF0-BE5298BBD124}"/>
              </a:ext>
            </a:extLst>
          </p:cNvPr>
          <p:cNvSpPr txBox="1"/>
          <p:nvPr/>
        </p:nvSpPr>
        <p:spPr>
          <a:xfrm>
            <a:off x="1360335" y="1162227"/>
            <a:ext cx="9569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Brno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5A91B7-CC6A-4FE0-9CD2-B2057470E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5" t="12246" r="1481" b="2309"/>
          <a:stretch/>
        </p:blipFill>
        <p:spPr>
          <a:xfrm>
            <a:off x="716422" y="1801207"/>
            <a:ext cx="10759155" cy="4672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04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2015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76B938-53BB-4412-926A-D629F6C085DB}"/>
              </a:ext>
            </a:extLst>
          </p:cNvPr>
          <p:cNvSpPr txBox="1"/>
          <p:nvPr/>
        </p:nvSpPr>
        <p:spPr>
          <a:xfrm>
            <a:off x="250671" y="1436091"/>
            <a:ext cx="1114087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13.3.2015 – proběhlo jednání pracovní skupiny pro OH ve Zlíně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 – 25.4.2015 – proběhla 49. valná hromada ve Všemině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APWA Frank Pandulo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Daniel Šmíd etiketa chování zástupců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 – 11.4.2015 – proběhla odborná exkurze do Německa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23. – 24.5.2015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– 5.6.2015 – proběhlo školení VZ v Třeboni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 – 4.9.2015 – proběhlo seminář BOZP, tenisový a golfový turnaj v Dolanech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23. – 25.9.2015 – proběhla odborná exkurze do Maďarska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22. – 23.10.2015 – proběhla 50. valná hromada v Milovech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115 členů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19.11.2015 – proběhlo setkání zástupců SVPS, SRVO a SKS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1 381 852,- Kč, Výdaje 1 360 267,- Kč</a:t>
            </a:r>
          </a:p>
        </p:txBody>
      </p:sp>
    </p:spTree>
    <p:extLst>
      <p:ext uri="{BB962C8B-B14F-4D97-AF65-F5344CB8AC3E}">
        <p14:creationId xmlns:p14="http://schemas.microsoft.com/office/powerpoint/2010/main" val="319059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71057C-2598-4E1C-8EF0-BE5298BBD124}"/>
              </a:ext>
            </a:extLst>
          </p:cNvPr>
          <p:cNvSpPr txBox="1"/>
          <p:nvPr/>
        </p:nvSpPr>
        <p:spPr>
          <a:xfrm>
            <a:off x="0" y="111223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Milovy</a:t>
            </a:r>
            <a:endParaRPr 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8CF5F3-0E9D-49A2-AF23-BACCFD3217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25" y="2066337"/>
            <a:ext cx="5512884" cy="42254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B786A7D-DD69-4D04-AF74-47526562D5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" t="22755" r="3230" b="1422"/>
          <a:stretch/>
        </p:blipFill>
        <p:spPr>
          <a:xfrm>
            <a:off x="6476301" y="2066337"/>
            <a:ext cx="5255303" cy="4225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8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2016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645D33-A5A0-47D3-938D-082683B44506}"/>
              </a:ext>
            </a:extLst>
          </p:cNvPr>
          <p:cNvSpPr txBox="1"/>
          <p:nvPr/>
        </p:nvSpPr>
        <p:spPr>
          <a:xfrm>
            <a:off x="310393" y="1352761"/>
            <a:ext cx="1137547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15.2.2016 – proběhlo jednání pracovní skupiny pro OH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– 8.4.2016 – proběhl seminář MK ve Velké Bíteši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 – 23.4.2016 – proběhla odborná exkurze do Francie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Adacom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– 6.5.2016 – proběhla 51. valná hromada v Luhačovicích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116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 zástupce SRVO Jiří Skála a předložil společné memorandum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Vystoupilo 42 zástupců výrobců a služeb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 – 16.5.2016 – proběhl seminář SRVO v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Milovech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20.5.2016 – proběhla odborná exkurze do Rakouska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– 2.9.2016 – proběhlo seminář BOZP, tenisový a golfový turnaj v Dolanech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5. – 6.10.2016 – proběhla 52. valná hromada v Ostravě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Členský příspěvek 7 000,- Kč, ostatní 15 000,- Kč. Vystavovatelé 5 000,- Kč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21.10.2016 – proběhl kongres SRVO v Zaječí s podpisem Memoranda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2.12.2016 – zaslán společný dopis ČAOH, SVPS a UZS ČR na MŽP k problematice výhřevnosti</a:t>
            </a:r>
          </a:p>
        </p:txBody>
      </p:sp>
    </p:spTree>
    <p:extLst>
      <p:ext uri="{BB962C8B-B14F-4D97-AF65-F5344CB8AC3E}">
        <p14:creationId xmlns:p14="http://schemas.microsoft.com/office/powerpoint/2010/main" val="336968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72000" y="1070412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1994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B033D2-03B6-4764-92F7-D32DA4738337}"/>
              </a:ext>
            </a:extLst>
          </p:cNvPr>
          <p:cNvSpPr txBox="1"/>
          <p:nvPr/>
        </p:nvSpPr>
        <p:spPr>
          <a:xfrm>
            <a:off x="552914" y="1730346"/>
            <a:ext cx="110043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3.3.1994 – proběhlo setkání se zástupci ZOVZ SR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15.4.1994 – proběhlo 7. plenární shromáždění v Jelenovské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42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Proběhly volby do představenstva</a:t>
            </a:r>
          </a:p>
          <a:p>
            <a:pPr algn="just"/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Předseda –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Cabicar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Ladislav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(TS Prostějov)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Místopředseda a hospodář -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Feith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Karel (TS Ivančice)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Tajemník a vedoucí sekce VO – Křivý Stanislav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Elplast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Brno)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Vedoucí sekce OH –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Gabryš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Josef (JOGA Luhačovice)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Členové – Hyrš Miroslav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Tempos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Břeclav),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Krpal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František (TS Uherský Brod), Metelka Ivan (TS Veselí na Moravě), Němeček Radoslav (TS Hodonín), Pešek Ladislav (Správa veřejného majetku Brno), Ryšánek Pavel (TS Lipník nad Bečvou) a Pavel Suchánek (TS Přerov)</a:t>
            </a:r>
          </a:p>
        </p:txBody>
      </p:sp>
    </p:spTree>
    <p:extLst>
      <p:ext uri="{BB962C8B-B14F-4D97-AF65-F5344CB8AC3E}">
        <p14:creationId xmlns:p14="http://schemas.microsoft.com/office/powerpoint/2010/main" val="225707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2016</a:t>
            </a:r>
            <a:endParaRPr 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D4B6AF-E1A8-4511-A270-963A840188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8" t="4955" r="4081" b="12326"/>
          <a:stretch/>
        </p:blipFill>
        <p:spPr>
          <a:xfrm>
            <a:off x="233239" y="2631274"/>
            <a:ext cx="5236383" cy="360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628C11-1866-46CB-8FE5-9529E452AA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44" r="17091"/>
          <a:stretch/>
        </p:blipFill>
        <p:spPr>
          <a:xfrm>
            <a:off x="6241489" y="2631274"/>
            <a:ext cx="5699840" cy="360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195DA3-6341-408A-AEC0-ADD555FBD614}"/>
              </a:ext>
            </a:extLst>
          </p:cNvPr>
          <p:cNvSpPr txBox="1"/>
          <p:nvPr/>
        </p:nvSpPr>
        <p:spPr>
          <a:xfrm>
            <a:off x="2401367" y="1364585"/>
            <a:ext cx="6749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Francie</a:t>
            </a:r>
            <a:endParaRPr lang="cs-CZ" sz="1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7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2017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8C4F514-61DA-4136-82EA-1AD772BCB459}"/>
              </a:ext>
            </a:extLst>
          </p:cNvPr>
          <p:cNvSpPr txBox="1"/>
          <p:nvPr/>
        </p:nvSpPr>
        <p:spPr>
          <a:xfrm>
            <a:off x="132426" y="1442507"/>
            <a:ext cx="1125143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Únor 2017 – byly zrušeny VUC svozu domovního odpadu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 – 21.4.2017 – proběhla seminář MK a střelecká soutěž ve Velké Bíteši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12.5.2017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1. – 2.6.2017 – proběhla 53. valná hromada v Olomouci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117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Miroslav Petřík (TS Olomouc) doplnil představenstvo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26. – 27.10.2017 – proběhl seminář SRVO v Táboře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 – 8.9.2017 – proběhlo seminář BOZP, tenisový a golfový turnaj v Rožnově a v Telči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4. – 5.10.2017 – proběhla 54. valná hromada v Mušově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116 členů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Bylo schváleno čestné členství 6-ti členům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28. -29.11.2017 – proběhl seminář k GDPR ve Vyškově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1 241 127,- Kč, Výdaje 1 136 224,- Kč</a:t>
            </a:r>
          </a:p>
        </p:txBody>
      </p:sp>
    </p:spTree>
    <p:extLst>
      <p:ext uri="{BB962C8B-B14F-4D97-AF65-F5344CB8AC3E}">
        <p14:creationId xmlns:p14="http://schemas.microsoft.com/office/powerpoint/2010/main" val="20206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5107AC-D65B-4A60-B586-0061EE5AD823}"/>
              </a:ext>
            </a:extLst>
          </p:cNvPr>
          <p:cNvSpPr txBox="1"/>
          <p:nvPr/>
        </p:nvSpPr>
        <p:spPr>
          <a:xfrm>
            <a:off x="0" y="107002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Mušov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10B53E-A31E-4113-9EEE-35E1BF015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5" t="23042" r="7302"/>
          <a:stretch/>
        </p:blipFill>
        <p:spPr>
          <a:xfrm>
            <a:off x="1042587" y="1730346"/>
            <a:ext cx="10080056" cy="4963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85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2018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5D2FB4-FF3F-4A34-869C-AE57B28C72B5}"/>
              </a:ext>
            </a:extLst>
          </p:cNvPr>
          <p:cNvSpPr txBox="1"/>
          <p:nvPr/>
        </p:nvSpPr>
        <p:spPr>
          <a:xfrm>
            <a:off x="335560" y="1421335"/>
            <a:ext cx="112076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Leden 2018 – zasláno na MŽP společné stanovisko ČAOH, SKS a SVPS k poplatkům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7.2.2018 – proběhlo zasedání pracovní skupiny pro OH v Olomouci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15.3.2018 – proběhl seminář k problematice odpadových softwarů ve Vyškově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 – 11.4.2018 – proběhla odborná exkurze v Anglii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19.4.2018 – proběhlo jednání ze SMO v Praze o další spolupráci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 – 25.4.2018 – proběhla 55. valná hromada v Přerově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Ladislav Cabicar, Miloslav Odvárka, Stanislav Křivý, Radek Lánský, Radoslav Němeček a Karel Březina převzali čestné členství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Richard Blahut byl schválen jako člen komise pro ŽP při SMO ČR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7.6.2018 – proběhlo zasedání pracovní skupiny pro OH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29.6.2018 – proběhlo jednání pracovní skupiny pro ŽP při SMO ČR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31.8.2018 – pohřeb Miloslava Odvárky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29.10. – 2.11.2018 – proběhla odborná exkurze do Izraele</a:t>
            </a:r>
          </a:p>
        </p:txBody>
      </p:sp>
    </p:spTree>
    <p:extLst>
      <p:ext uri="{BB962C8B-B14F-4D97-AF65-F5344CB8AC3E}">
        <p14:creationId xmlns:p14="http://schemas.microsoft.com/office/powerpoint/2010/main" val="112969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2018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4E80FD0-53DE-436E-BB11-C79C09ACAE0C}"/>
              </a:ext>
            </a:extLst>
          </p:cNvPr>
          <p:cNvSpPr txBox="1"/>
          <p:nvPr/>
        </p:nvSpPr>
        <p:spPr>
          <a:xfrm>
            <a:off x="407425" y="1442507"/>
            <a:ext cx="1113582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 – 19.10.2018 – proběhla 56. valná hromada v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Milovech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/>
              <a:t>Členská základna činila 116 členů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Členský příspěvek 8 000,- Kč, ostatní 16 000,- Kč. Vystavovatelé 6 000,- Kč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Byly schváleny změny stanov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Proběhly volby do představenstva</a:t>
            </a:r>
          </a:p>
          <a:p>
            <a:pPr algn="just"/>
            <a:r>
              <a:rPr lang="cs-CZ" b="1" dirty="0"/>
              <a:t>Předseda – Mynář Jaroslav </a:t>
            </a:r>
            <a:r>
              <a:rPr lang="cs-CZ" dirty="0"/>
              <a:t>(TS Velké Meziříčí)</a:t>
            </a:r>
          </a:p>
          <a:p>
            <a:pPr algn="just"/>
            <a:r>
              <a:rPr lang="cs-CZ" dirty="0"/>
              <a:t>Místopředseda a Vedoucí sekce OH – Blahut Richard (Frýdecká skládka))</a:t>
            </a:r>
          </a:p>
          <a:p>
            <a:pPr algn="just"/>
            <a:r>
              <a:rPr lang="cs-CZ" dirty="0"/>
              <a:t>Vedoucí sekce EP – Hyrš Miroslav (</a:t>
            </a:r>
            <a:r>
              <a:rPr lang="cs-CZ" dirty="0" err="1"/>
              <a:t>Tempos</a:t>
            </a:r>
            <a:r>
              <a:rPr lang="cs-CZ" dirty="0"/>
              <a:t> Břeclav)</a:t>
            </a:r>
          </a:p>
          <a:p>
            <a:pPr algn="just"/>
            <a:r>
              <a:rPr lang="cs-CZ" dirty="0"/>
              <a:t>Vedoucí sekce MK a VO – Gaizura Pavel (TS Bruntál)</a:t>
            </a:r>
          </a:p>
          <a:p>
            <a:pPr algn="just"/>
            <a:r>
              <a:rPr lang="cs-CZ" dirty="0"/>
              <a:t>Vedoucí sekce VZ – Kekrt Roman (TS Bystřice nad Pernštejnem) </a:t>
            </a:r>
          </a:p>
          <a:p>
            <a:pPr algn="just"/>
            <a:r>
              <a:rPr lang="cs-CZ" dirty="0"/>
              <a:t>Vedoucí sekce Zahraničních vztahů – Janovský Jiří (A-tec servis Frýdek Místek)</a:t>
            </a:r>
          </a:p>
          <a:p>
            <a:pPr algn="just"/>
            <a:r>
              <a:rPr lang="cs-CZ" dirty="0"/>
              <a:t>Členové – Jurenová Iveta (SAKO Brno), </a:t>
            </a:r>
            <a:r>
              <a:rPr lang="cs-CZ" dirty="0" err="1"/>
              <a:t>Frgal</a:t>
            </a:r>
            <a:r>
              <a:rPr lang="cs-CZ" dirty="0"/>
              <a:t> Václav (TS Bruntál) a Mudroch Antonín (</a:t>
            </a:r>
            <a:r>
              <a:rPr lang="cs-CZ" dirty="0" err="1"/>
              <a:t>Biopas</a:t>
            </a:r>
            <a:r>
              <a:rPr lang="cs-CZ" dirty="0"/>
              <a:t> Kroměříž)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/>
              <a:t>Proběhly volby do kontrolní komise</a:t>
            </a:r>
          </a:p>
          <a:p>
            <a:pPr algn="just"/>
            <a:r>
              <a:rPr lang="cs-CZ" b="1" dirty="0"/>
              <a:t>Předseda – </a:t>
            </a:r>
            <a:r>
              <a:rPr lang="cs-CZ" b="1" dirty="0" err="1"/>
              <a:t>Jakůbková</a:t>
            </a:r>
            <a:r>
              <a:rPr lang="cs-CZ" b="1" dirty="0"/>
              <a:t> Kateřina </a:t>
            </a:r>
            <a:r>
              <a:rPr lang="cs-CZ" dirty="0"/>
              <a:t>(EKO-UNIMED Medlov)</a:t>
            </a:r>
          </a:p>
          <a:p>
            <a:pPr algn="just"/>
            <a:r>
              <a:rPr lang="cs-CZ" dirty="0"/>
              <a:t>Členové – </a:t>
            </a:r>
            <a:r>
              <a:rPr lang="cs-CZ" dirty="0" err="1"/>
              <a:t>Horčíková</a:t>
            </a:r>
            <a:r>
              <a:rPr lang="cs-CZ" dirty="0"/>
              <a:t> Gabriela (TS Moravská Třebová), Eder Josef (Služby města Jihlavy)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19.10.2018 – proběhl memoriál Miloslava Odvárky v golfu ve Svratce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1. – 2.11.2018 –proběhl kongres SRVO</a:t>
            </a:r>
          </a:p>
        </p:txBody>
      </p:sp>
    </p:spTree>
    <p:extLst>
      <p:ext uri="{BB962C8B-B14F-4D97-AF65-F5344CB8AC3E}">
        <p14:creationId xmlns:p14="http://schemas.microsoft.com/office/powerpoint/2010/main" val="413304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71057C-2598-4E1C-8EF0-BE5298BBD124}"/>
              </a:ext>
            </a:extLst>
          </p:cNvPr>
          <p:cNvSpPr txBox="1"/>
          <p:nvPr/>
        </p:nvSpPr>
        <p:spPr>
          <a:xfrm>
            <a:off x="0" y="103404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Čestní členové</a:t>
            </a:r>
            <a:endParaRPr 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B54E9A-98E8-416A-8E21-E64BF53A8F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7" r="19952" b="27226"/>
          <a:stretch/>
        </p:blipFill>
        <p:spPr>
          <a:xfrm>
            <a:off x="1149974" y="1673596"/>
            <a:ext cx="9892049" cy="4956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85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5107AC-D65B-4A60-B586-0061EE5AD823}"/>
              </a:ext>
            </a:extLst>
          </p:cNvPr>
          <p:cNvSpPr txBox="1"/>
          <p:nvPr/>
        </p:nvSpPr>
        <p:spPr>
          <a:xfrm>
            <a:off x="0" y="1090569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Miloslav Odvárka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B15B1DF-516C-4E00-B42A-B2789209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024" y="1802706"/>
            <a:ext cx="8212822" cy="4849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9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2019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9D0139-194F-4427-9B48-C83BD905EBA7}"/>
              </a:ext>
            </a:extLst>
          </p:cNvPr>
          <p:cNvSpPr txBox="1"/>
          <p:nvPr/>
        </p:nvSpPr>
        <p:spPr>
          <a:xfrm>
            <a:off x="310392" y="1730346"/>
            <a:ext cx="114341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20.2.2019 – proběhl kulatý stůl k problematice zálohování PET lahvi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25. – 26.4.2019 – proběhl kongres SRVO v Humpolci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Duben 2019 – byly zprovozněny nově webové stránky SVPS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14. – 16.5.2019 – proběhla odborná exkurze ve Švédsku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 – 31.5.2019 – proběhla 57. valná hromada v Kroměříží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115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 – 13.9.2019 – proběhlo seminář BOZP, tenisový a golfový turnaj v Dolanech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 – 31.5.2019 – proběhla 58. valná hromada v Jihlavě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KRK doplnil náhradník Gregor Pavel (Esko T Třebíč)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Daniel Šmíd vystoupil s přednáškou kultivovaný projev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 – 25.10.2019 – proběhl kongres SRVO v Plzni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1 802 707,- Kč, Výdaje 1 782 361,- Kč </a:t>
            </a:r>
          </a:p>
        </p:txBody>
      </p:sp>
    </p:spTree>
    <p:extLst>
      <p:ext uri="{BB962C8B-B14F-4D97-AF65-F5344CB8AC3E}">
        <p14:creationId xmlns:p14="http://schemas.microsoft.com/office/powerpoint/2010/main" val="38034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3F9B9-2F88-4591-BECD-E5BD43F3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25" y="1856915"/>
            <a:ext cx="5238498" cy="460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1A2632-C252-4EC1-9A92-D382F9414F74}"/>
              </a:ext>
            </a:extLst>
          </p:cNvPr>
          <p:cNvSpPr txBox="1"/>
          <p:nvPr/>
        </p:nvSpPr>
        <p:spPr>
          <a:xfrm>
            <a:off x="0" y="1179919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Kroměříž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A6A97D-9E8A-48B5-A2B5-7E95CBB069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609" y="1856916"/>
            <a:ext cx="5605968" cy="4607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84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1A2632-C252-4EC1-9A92-D382F9414F74}"/>
              </a:ext>
            </a:extLst>
          </p:cNvPr>
          <p:cNvSpPr txBox="1"/>
          <p:nvPr/>
        </p:nvSpPr>
        <p:spPr>
          <a:xfrm>
            <a:off x="0" y="1042587"/>
            <a:ext cx="57513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Exkurze Švédsko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55BAF1-4375-4472-9411-F0ACFB65F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2" t="12066" r="8357" b="5721"/>
          <a:stretch/>
        </p:blipFill>
        <p:spPr bwMode="auto">
          <a:xfrm>
            <a:off x="133349" y="1836775"/>
            <a:ext cx="5838825" cy="4170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7F9A1A-1CBE-40AE-9D2C-1518AB5A1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616"/>
          <a:stretch/>
        </p:blipFill>
        <p:spPr bwMode="auto">
          <a:xfrm>
            <a:off x="6219828" y="1836774"/>
            <a:ext cx="5838823" cy="4170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026903A-9E35-4DF8-8F06-BC68EEB8B878}"/>
              </a:ext>
            </a:extLst>
          </p:cNvPr>
          <p:cNvSpPr txBox="1"/>
          <p:nvPr/>
        </p:nvSpPr>
        <p:spPr>
          <a:xfrm>
            <a:off x="5751319" y="1042587"/>
            <a:ext cx="632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Jihlava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23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72000" y="1070412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1994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94470D-6D33-4E0B-873A-E0B74265F68E}"/>
              </a:ext>
            </a:extLst>
          </p:cNvPr>
          <p:cNvSpPr txBox="1"/>
          <p:nvPr/>
        </p:nvSpPr>
        <p:spPr>
          <a:xfrm>
            <a:off x="292231" y="1673596"/>
            <a:ext cx="49113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19. – 20.5.1994 – proběhla odborná exkurze do Německa ENTSORGA v Kolíně nad Rýnem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21.6.1994 – proběhlo společné setkání představenstev SVPS A ZOVZ SR ve Skalici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11.11.1994  - proběhlo 8. plenární shromáždění v Luhačovicích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Nebylo schváleno členství .A.S.A. Brno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49 členů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4C7415B-3507-4D1A-9706-682168C8E3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720" y="2202061"/>
            <a:ext cx="5916049" cy="41801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013AE047-25C8-4774-9B24-B69B6015D00A}"/>
              </a:ext>
            </a:extLst>
          </p:cNvPr>
          <p:cNvSpPr txBox="1"/>
          <p:nvPr/>
        </p:nvSpPr>
        <p:spPr>
          <a:xfrm>
            <a:off x="7217447" y="1499919"/>
            <a:ext cx="320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Exkurze</a:t>
            </a:r>
            <a:r>
              <a:rPr lang="cs-CZ" sz="2000" b="1" dirty="0">
                <a:solidFill>
                  <a:srgbClr val="7030A0"/>
                </a:solidFill>
              </a:rPr>
              <a:t> Entsorga Kolín</a:t>
            </a:r>
          </a:p>
        </p:txBody>
      </p:sp>
    </p:spTree>
    <p:extLst>
      <p:ext uri="{BB962C8B-B14F-4D97-AF65-F5344CB8AC3E}">
        <p14:creationId xmlns:p14="http://schemas.microsoft.com/office/powerpoint/2010/main" val="369789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2020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DF8937-E55D-44C5-9D4C-A1E557088155}"/>
              </a:ext>
            </a:extLst>
          </p:cNvPr>
          <p:cNvSpPr txBox="1"/>
          <p:nvPr/>
        </p:nvSpPr>
        <p:spPr>
          <a:xfrm>
            <a:off x="343948" y="1568601"/>
            <a:ext cx="113146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30.1.2020 – proběhl seminář VZ ve Vyškově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Duben 2020 – byly zajišťovány ochranné pomůcky pro členy SVPS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Duben 2020 – byl zrušen zájezd do Itálie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Květen 2020 – byla zrušena valná hromada v Malenovicích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18.6.2020 – proběhl střelecký a golfový turnaj v Jívoví a Dolanech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24.8.2020 – proběhl kulatý stůl k zálohování PET lahví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Srpen 2020 – byla zrušena valná hromada ve Zlíně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10.9.2020 – proběhl seminář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11.9.2020 – proběhla 59. valná hromada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114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9.10.2020 – proběhl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memoriálu Miloše Odvárky ve Svratce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31.10.2020 – proběhl online seminář k novému zákonu o odpadech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1 161 005,- Kč, Výdaje 852 933,- Kč </a:t>
            </a:r>
          </a:p>
        </p:txBody>
      </p:sp>
    </p:spTree>
    <p:extLst>
      <p:ext uri="{BB962C8B-B14F-4D97-AF65-F5344CB8AC3E}">
        <p14:creationId xmlns:p14="http://schemas.microsoft.com/office/powerpoint/2010/main" val="31800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B8216DE-AEAD-4720-89CD-C2EF85FB1895}"/>
              </a:ext>
            </a:extLst>
          </p:cNvPr>
          <p:cNvSpPr txBox="1"/>
          <p:nvPr/>
        </p:nvSpPr>
        <p:spPr>
          <a:xfrm>
            <a:off x="0" y="116607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Střelecká soutěž Véska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A5FB30-759E-412A-BCE0-ED72586CF7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1828800"/>
            <a:ext cx="10897299" cy="48709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7040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3927080" y="919287"/>
            <a:ext cx="37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2021</a:t>
            </a:r>
            <a:endParaRPr lang="cs-CZ" sz="28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75A31B-A137-4CCA-AFC9-A6855A804302}"/>
              </a:ext>
            </a:extLst>
          </p:cNvPr>
          <p:cNvSpPr txBox="1"/>
          <p:nvPr/>
        </p:nvSpPr>
        <p:spPr>
          <a:xfrm>
            <a:off x="310393" y="1376220"/>
            <a:ext cx="11442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Leden 2O21 – byla podaná žádost na ministerstvo zdravotnictví ohledně přednostního očkovaní zaměstnanců odpadových firem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Leden 2O21 – proběhla jednání ohledně snížené sazby DPH u odpadů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Únor – 2021 – </a:t>
            </a:r>
            <a:r>
              <a:rPr lang="cs-CZ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přišlo vyjádření GŘ Finanční správy ohledně DPH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Březen 2021 –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probíhala jednání ohledně výmětů z třídících linek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9.6.2021 – </a:t>
            </a:r>
            <a:r>
              <a:rPr lang="it-IT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proběhla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Rada pro OH v Praze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10.6.2021 – proběhlo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školení sekce EP v Poštorné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2. – 3.9.2021 – proběhlo seminář BOZP, tenisový a golfový turnaj v Dolanech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10.9.2021 – proběhlo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školení sekce OH ve Vyškově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23. – 24.9.2021 – proběhla 60. valná hromada ve Zlíně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111 členů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(přítomno 57)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František Kostelník převzal čestné členství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8.10.2021 – proběhl </a:t>
            </a:r>
            <a:r>
              <a:rPr lang="cs-CZ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memoriálu Miloše Odvárky ve Svratce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Příjmy SVPS byly 1 802 707,- Kč, Výdaje 1 178 898,- Kč  </a:t>
            </a:r>
          </a:p>
        </p:txBody>
      </p:sp>
    </p:spTree>
    <p:extLst>
      <p:ext uri="{BB962C8B-B14F-4D97-AF65-F5344CB8AC3E}">
        <p14:creationId xmlns:p14="http://schemas.microsoft.com/office/powerpoint/2010/main" val="322189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01A2632-C252-4EC1-9A92-D382F9414F74}"/>
              </a:ext>
            </a:extLst>
          </p:cNvPr>
          <p:cNvSpPr txBox="1"/>
          <p:nvPr/>
        </p:nvSpPr>
        <p:spPr>
          <a:xfrm>
            <a:off x="0" y="103404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Valná hromada Zlín</a:t>
            </a:r>
            <a:endParaRPr lang="cs-CZ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B87B29-7304-4966-A952-C3F43BD4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7" r="6011"/>
          <a:stretch/>
        </p:blipFill>
        <p:spPr bwMode="auto">
          <a:xfrm>
            <a:off x="6291960" y="1931398"/>
            <a:ext cx="5543551" cy="4379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185E54A-7EBD-44F5-8253-813D3711C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0" r="8484"/>
          <a:stretch/>
        </p:blipFill>
        <p:spPr bwMode="auto">
          <a:xfrm>
            <a:off x="273287" y="1931399"/>
            <a:ext cx="5626754" cy="4459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868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572000" y="1070412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1995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687E5E9-CDFB-4852-979A-7C82C2D23DE3}"/>
              </a:ext>
            </a:extLst>
          </p:cNvPr>
          <p:cNvSpPr txBox="1"/>
          <p:nvPr/>
        </p:nvSpPr>
        <p:spPr>
          <a:xfrm>
            <a:off x="407425" y="1763816"/>
            <a:ext cx="11133509" cy="493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14.4.1995 – proběhlo 9. plenární zasedání v Rusavě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49 členů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Členský příspěvek 5 000,- Kč pro všechny členy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Schválena revizní komise – Hyrš Miroslav (TEMPOS Břeclav), Krupa Josef (TS Uherské Hradiště), Kříž František (TS Boskovice)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Schválena sekce ekonomicko právní – vedoucí Hyrš Miroslav (TEMPOS Břeclav)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25. – 26.5.1995 – proběhlo školení sekce EP v Břeclavi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12. – 13.10.1995 – proběhlo 10 plenární zasedání v  Hustopečích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Rozpočet na rok 1995 byl 260 000,- Kč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Mertl Josef (TS Karviná) a Jaroslav Mynář (TS Velké Meziříčí) byli zvoleni do představenstva</a:t>
            </a:r>
          </a:p>
        </p:txBody>
      </p:sp>
    </p:spTree>
    <p:extLst>
      <p:ext uri="{BB962C8B-B14F-4D97-AF65-F5344CB8AC3E}">
        <p14:creationId xmlns:p14="http://schemas.microsoft.com/office/powerpoint/2010/main" val="303179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D33ECCCA-CDC3-4893-AAF7-19C9B78B9FDE}"/>
              </a:ext>
            </a:extLst>
          </p:cNvPr>
          <p:cNvSpPr txBox="1"/>
          <p:nvPr/>
        </p:nvSpPr>
        <p:spPr>
          <a:xfrm>
            <a:off x="0" y="4672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92D05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SPOLEK VEŘEJNĚ PROSPĚŠNÝCH SLUŽEB</a:t>
            </a:r>
            <a:endParaRPr lang="cs-CZ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18509"/>
            <a:ext cx="1221049" cy="1220656"/>
          </a:xfrm>
          <a:prstGeom prst="rect">
            <a:avLst/>
          </a:prstGeom>
        </p:spPr>
      </p:pic>
      <p:pic>
        <p:nvPicPr>
          <p:cNvPr id="1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370" y="190805"/>
            <a:ext cx="1072973" cy="10760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9A6740C-2688-46C0-8755-39548D24E020}"/>
              </a:ext>
            </a:extLst>
          </p:cNvPr>
          <p:cNvSpPr txBox="1"/>
          <p:nvPr/>
        </p:nvSpPr>
        <p:spPr>
          <a:xfrm>
            <a:off x="4615543" y="1034084"/>
            <a:ext cx="2168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1996</a:t>
            </a:r>
            <a:br>
              <a:rPr lang="cs-CZ" sz="2800" b="1" dirty="0">
                <a:effectLst/>
                <a:ea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EF3A7A-5CE6-407B-A7B7-780D4281E46C}"/>
              </a:ext>
            </a:extLst>
          </p:cNvPr>
          <p:cNvSpPr txBox="1"/>
          <p:nvPr/>
        </p:nvSpPr>
        <p:spPr>
          <a:xfrm>
            <a:off x="407424" y="1610774"/>
            <a:ext cx="111693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21.3.1996 – proběhlo v Hodoníně setkání zástupců SVPS, ZVPZ a ČMSVPS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24. – 25.4.1996 – proběhl seminář VO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25. – 26.4.1996 – proběhlo 11. plenární zasedání v Brně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51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Místopředseda a hospodář Pešek Vladimír (SVM Brno)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Kříž František (TS Boskovice) byl zvolen do představenstva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13. – 14.6.1996 – proběhl seminář sekce EP v Hodoníně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 revizní komise byl zvolen Kainz Jan (městské služby Rýmařov)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10. – 11.10.1996 – proběhlo 12. plenární zasedání v Břeclavi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Členská základna činila 54 členů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Byla schválena transformace sdružení na zájmové sdružení fyzických a právnických osob</a:t>
            </a:r>
          </a:p>
        </p:txBody>
      </p:sp>
    </p:spTree>
    <p:extLst>
      <p:ext uri="{BB962C8B-B14F-4D97-AF65-F5344CB8AC3E}">
        <p14:creationId xmlns:p14="http://schemas.microsoft.com/office/powerpoint/2010/main" val="180948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1935</TotalTime>
  <Words>5232</Words>
  <Application>Microsoft Office PowerPoint</Application>
  <PresentationFormat>Širokoúhlá obrazovka</PresentationFormat>
  <Paragraphs>604</Paragraphs>
  <Slides>73</Slides>
  <Notes>0</Notes>
  <HiddenSlides>0</HiddenSlides>
  <MMClips>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9" baseType="lpstr">
      <vt:lpstr>Arial</vt:lpstr>
      <vt:lpstr>Arial Black</vt:lpstr>
      <vt:lpstr>Trebuchet MS</vt:lpstr>
      <vt:lpstr>Wingdings 3</vt:lpstr>
      <vt:lpstr>Fazeta</vt:lpstr>
      <vt:lpstr>Acrobat 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jardamynar@seznam.cz</dc:creator>
  <cp:lastModifiedBy>jardamynar@seznam.cz</cp:lastModifiedBy>
  <cp:revision>154</cp:revision>
  <cp:lastPrinted>2022-02-25T07:36:15Z</cp:lastPrinted>
  <dcterms:created xsi:type="dcterms:W3CDTF">2022-01-12T08:03:26Z</dcterms:created>
  <dcterms:modified xsi:type="dcterms:W3CDTF">2022-04-26T10:02:55Z</dcterms:modified>
</cp:coreProperties>
</file>